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17"/>
  </p:notesMasterIdLst>
  <p:handoutMasterIdLst>
    <p:handoutMasterId r:id="rId18"/>
  </p:handoutMasterIdLst>
  <p:sldIdLst>
    <p:sldId id="397" r:id="rId2"/>
    <p:sldId id="496" r:id="rId3"/>
    <p:sldId id="522" r:id="rId4"/>
    <p:sldId id="521" r:id="rId5"/>
    <p:sldId id="523" r:id="rId6"/>
    <p:sldId id="524" r:id="rId7"/>
    <p:sldId id="525" r:id="rId8"/>
    <p:sldId id="526" r:id="rId9"/>
    <p:sldId id="527" r:id="rId10"/>
    <p:sldId id="528" r:id="rId11"/>
    <p:sldId id="529" r:id="rId12"/>
    <p:sldId id="517" r:id="rId13"/>
    <p:sldId id="519" r:id="rId14"/>
    <p:sldId id="518" r:id="rId15"/>
    <p:sldId id="515"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14" autoAdjust="0"/>
    <p:restoredTop sz="90735" autoAdjust="0"/>
  </p:normalViewPr>
  <p:slideViewPr>
    <p:cSldViewPr>
      <p:cViewPr varScale="1">
        <p:scale>
          <a:sx n="63" d="100"/>
          <a:sy n="63" d="100"/>
        </p:scale>
        <p:origin x="-1236" y="-5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D92E03-8CE4-4DF9-81E4-68ACFE5D3F6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CAD7656-510A-48F0-BC5F-F4C743CA332C}">
      <dgm:prSet/>
      <dgm:spPr>
        <a:solidFill>
          <a:schemeClr val="accent3"/>
        </a:solidFill>
      </dgm:spPr>
      <dgm:t>
        <a:bodyPr/>
        <a:lstStyle/>
        <a:p>
          <a:pPr rtl="0"/>
          <a:r>
            <a:rPr lang="en-US" dirty="0" smtClean="0"/>
            <a:t>A. Follow-up visit schedule</a:t>
          </a:r>
          <a:endParaRPr lang="en-US" dirty="0"/>
        </a:p>
      </dgm:t>
    </dgm:pt>
    <dgm:pt modelId="{69CB6E6D-0339-42D4-8388-F91257E5BA31}" type="parTrans" cxnId="{78F52F2F-1AFB-448F-908A-F048D2F5B31E}">
      <dgm:prSet/>
      <dgm:spPr/>
      <dgm:t>
        <a:bodyPr/>
        <a:lstStyle/>
        <a:p>
          <a:endParaRPr lang="en-US"/>
        </a:p>
      </dgm:t>
    </dgm:pt>
    <dgm:pt modelId="{4A217679-04D9-488E-B58F-E9263F5A68B6}" type="sibTrans" cxnId="{78F52F2F-1AFB-448F-908A-F048D2F5B31E}">
      <dgm:prSet/>
      <dgm:spPr/>
      <dgm:t>
        <a:bodyPr/>
        <a:lstStyle/>
        <a:p>
          <a:endParaRPr lang="en-US"/>
        </a:p>
      </dgm:t>
    </dgm:pt>
    <dgm:pt modelId="{B739575E-14D9-4D8B-804E-7B14F20A59EE}">
      <dgm:prSet/>
      <dgm:spPr>
        <a:solidFill>
          <a:schemeClr val="accent4"/>
        </a:solidFill>
      </dgm:spPr>
      <dgm:t>
        <a:bodyPr/>
        <a:lstStyle/>
        <a:p>
          <a:r>
            <a:rPr lang="en-US" dirty="0" smtClean="0"/>
            <a:t>B. Listings of screened participants with one or two weeks left to enroll</a:t>
          </a:r>
          <a:endParaRPr lang="en-US" dirty="0"/>
        </a:p>
      </dgm:t>
    </dgm:pt>
    <dgm:pt modelId="{473E366D-C8E3-458D-A3B4-3F9FD1847103}" type="parTrans" cxnId="{77A5A39C-E08B-4B7F-A0C2-758AEB0D60F4}">
      <dgm:prSet/>
      <dgm:spPr/>
      <dgm:t>
        <a:bodyPr/>
        <a:lstStyle/>
        <a:p>
          <a:endParaRPr lang="en-US"/>
        </a:p>
      </dgm:t>
    </dgm:pt>
    <dgm:pt modelId="{F1749811-40EE-4E08-8069-202F67DD9DA6}" type="sibTrans" cxnId="{77A5A39C-E08B-4B7F-A0C2-758AEB0D60F4}">
      <dgm:prSet/>
      <dgm:spPr/>
      <dgm:t>
        <a:bodyPr/>
        <a:lstStyle/>
        <a:p>
          <a:endParaRPr lang="en-US"/>
        </a:p>
      </dgm:t>
    </dgm:pt>
    <dgm:pt modelId="{1073B992-7C1C-41CC-A348-17A650D45789}">
      <dgm:prSet/>
      <dgm:spPr>
        <a:solidFill>
          <a:schemeClr val="accent4"/>
        </a:solidFill>
      </dgm:spPr>
      <dgm:t>
        <a:bodyPr/>
        <a:lstStyle/>
        <a:p>
          <a:r>
            <a:rPr lang="en-US" dirty="0" smtClean="0"/>
            <a:t>E. Listings of study participants who are due or late for scheduled visits</a:t>
          </a:r>
          <a:endParaRPr lang="en-US" dirty="0"/>
        </a:p>
      </dgm:t>
    </dgm:pt>
    <dgm:pt modelId="{BF7C2724-B136-46D3-992E-5CF6F62F6E79}" type="parTrans" cxnId="{80888541-2A24-456E-8658-B1309C2CF508}">
      <dgm:prSet/>
      <dgm:spPr/>
      <dgm:t>
        <a:bodyPr/>
        <a:lstStyle/>
        <a:p>
          <a:endParaRPr lang="en-US"/>
        </a:p>
      </dgm:t>
    </dgm:pt>
    <dgm:pt modelId="{0F3BA6CA-0EAE-497E-BC9D-4B1FD9C422AE}" type="sibTrans" cxnId="{80888541-2A24-456E-8658-B1309C2CF508}">
      <dgm:prSet/>
      <dgm:spPr/>
      <dgm:t>
        <a:bodyPr/>
        <a:lstStyle/>
        <a:p>
          <a:endParaRPr lang="en-US"/>
        </a:p>
      </dgm:t>
    </dgm:pt>
    <dgm:pt modelId="{5F329316-EE7C-4DD9-8FC1-EDCEEC35F281}">
      <dgm:prSet/>
      <dgm:spPr>
        <a:solidFill>
          <a:schemeClr val="accent3"/>
        </a:solidFill>
      </dgm:spPr>
      <dgm:t>
        <a:bodyPr/>
        <a:lstStyle/>
        <a:p>
          <a:r>
            <a:rPr lang="en-US" dirty="0" smtClean="0"/>
            <a:t>C. Summary screening and enrollment reports</a:t>
          </a:r>
          <a:endParaRPr lang="en-US" dirty="0"/>
        </a:p>
      </dgm:t>
    </dgm:pt>
    <dgm:pt modelId="{F430FBEF-04BC-420E-8394-9D7ECB64ECEB}" type="sibTrans" cxnId="{561288E7-40E6-467F-8050-F8EAC127128C}">
      <dgm:prSet/>
      <dgm:spPr/>
      <dgm:t>
        <a:bodyPr/>
        <a:lstStyle/>
        <a:p>
          <a:endParaRPr lang="en-US"/>
        </a:p>
      </dgm:t>
    </dgm:pt>
    <dgm:pt modelId="{D323B097-F704-4D97-855C-F62220A658A3}" type="parTrans" cxnId="{561288E7-40E6-467F-8050-F8EAC127128C}">
      <dgm:prSet/>
      <dgm:spPr/>
      <dgm:t>
        <a:bodyPr/>
        <a:lstStyle/>
        <a:p>
          <a:endParaRPr lang="en-US"/>
        </a:p>
      </dgm:t>
    </dgm:pt>
    <dgm:pt modelId="{BF4DB12A-129C-48D4-8A9F-595A75DA6CA5}">
      <dgm:prSet/>
      <dgm:spPr>
        <a:solidFill>
          <a:schemeClr val="accent3"/>
        </a:solidFill>
      </dgm:spPr>
      <dgm:t>
        <a:bodyPr/>
        <a:lstStyle/>
        <a:p>
          <a:r>
            <a:rPr lang="en-US" dirty="0" smtClean="0"/>
            <a:t>D. Listings of scheduled and completed study visits</a:t>
          </a:r>
          <a:endParaRPr lang="en-US" dirty="0"/>
        </a:p>
      </dgm:t>
    </dgm:pt>
    <dgm:pt modelId="{E3638C9F-3EE5-42B4-9CA0-8AAC5B20182B}" type="parTrans" cxnId="{DD638A04-A33C-4218-B43E-117E0A1B1C47}">
      <dgm:prSet/>
      <dgm:spPr/>
      <dgm:t>
        <a:bodyPr/>
        <a:lstStyle/>
        <a:p>
          <a:endParaRPr lang="en-US"/>
        </a:p>
      </dgm:t>
    </dgm:pt>
    <dgm:pt modelId="{8FA0F0F8-ED1D-4D30-8944-C6C1D1B38062}" type="sibTrans" cxnId="{DD638A04-A33C-4218-B43E-117E0A1B1C47}">
      <dgm:prSet/>
      <dgm:spPr/>
      <dgm:t>
        <a:bodyPr/>
        <a:lstStyle/>
        <a:p>
          <a:endParaRPr lang="en-US"/>
        </a:p>
      </dgm:t>
    </dgm:pt>
    <dgm:pt modelId="{64C1FD36-BB0E-4826-9736-CDED47604B10}" type="pres">
      <dgm:prSet presAssocID="{C9D92E03-8CE4-4DF9-81E4-68ACFE5D3F6F}" presName="diagram" presStyleCnt="0">
        <dgm:presLayoutVars>
          <dgm:dir/>
          <dgm:resizeHandles val="exact"/>
        </dgm:presLayoutVars>
      </dgm:prSet>
      <dgm:spPr/>
      <dgm:t>
        <a:bodyPr/>
        <a:lstStyle/>
        <a:p>
          <a:endParaRPr lang="en-US"/>
        </a:p>
      </dgm:t>
    </dgm:pt>
    <dgm:pt modelId="{B007AD9D-C74A-4129-B17F-604459622AF8}" type="pres">
      <dgm:prSet presAssocID="{1CAD7656-510A-48F0-BC5F-F4C743CA332C}" presName="node" presStyleLbl="node1" presStyleIdx="0" presStyleCnt="5">
        <dgm:presLayoutVars>
          <dgm:bulletEnabled val="1"/>
        </dgm:presLayoutVars>
      </dgm:prSet>
      <dgm:spPr/>
      <dgm:t>
        <a:bodyPr/>
        <a:lstStyle/>
        <a:p>
          <a:endParaRPr lang="en-US"/>
        </a:p>
      </dgm:t>
    </dgm:pt>
    <dgm:pt modelId="{E9DFE386-9DE2-4F71-9789-0D191D57EB00}" type="pres">
      <dgm:prSet presAssocID="{4A217679-04D9-488E-B58F-E9263F5A68B6}" presName="sibTrans" presStyleCnt="0"/>
      <dgm:spPr/>
    </dgm:pt>
    <dgm:pt modelId="{4AB701E8-6A2D-42CA-AED7-57E99C8B3405}" type="pres">
      <dgm:prSet presAssocID="{B739575E-14D9-4D8B-804E-7B14F20A59EE}" presName="node" presStyleLbl="node1" presStyleIdx="1" presStyleCnt="5">
        <dgm:presLayoutVars>
          <dgm:bulletEnabled val="1"/>
        </dgm:presLayoutVars>
      </dgm:prSet>
      <dgm:spPr/>
      <dgm:t>
        <a:bodyPr/>
        <a:lstStyle/>
        <a:p>
          <a:endParaRPr lang="en-US"/>
        </a:p>
      </dgm:t>
    </dgm:pt>
    <dgm:pt modelId="{740906E3-6ADD-45E1-9B74-E771B32B5F3C}" type="pres">
      <dgm:prSet presAssocID="{F1749811-40EE-4E08-8069-202F67DD9DA6}" presName="sibTrans" presStyleCnt="0"/>
      <dgm:spPr/>
    </dgm:pt>
    <dgm:pt modelId="{D03389AC-DC9C-46DA-8A0D-2316D092FDA3}" type="pres">
      <dgm:prSet presAssocID="{5F329316-EE7C-4DD9-8FC1-EDCEEC35F281}" presName="node" presStyleLbl="node1" presStyleIdx="2" presStyleCnt="5" custLinFactNeighborX="-3704" custLinFactNeighborY="1183">
        <dgm:presLayoutVars>
          <dgm:bulletEnabled val="1"/>
        </dgm:presLayoutVars>
      </dgm:prSet>
      <dgm:spPr/>
      <dgm:t>
        <a:bodyPr/>
        <a:lstStyle/>
        <a:p>
          <a:endParaRPr lang="en-US"/>
        </a:p>
      </dgm:t>
    </dgm:pt>
    <dgm:pt modelId="{285FC513-54F0-40C1-A36D-BF2E44E5C344}" type="pres">
      <dgm:prSet presAssocID="{F430FBEF-04BC-420E-8394-9D7ECB64ECEB}" presName="sibTrans" presStyleCnt="0"/>
      <dgm:spPr/>
    </dgm:pt>
    <dgm:pt modelId="{3EA1D6F0-37FF-4FCA-97E4-97D5B34C1ECB}" type="pres">
      <dgm:prSet presAssocID="{BF4DB12A-129C-48D4-8A9F-595A75DA6CA5}" presName="node" presStyleLbl="node1" presStyleIdx="3" presStyleCnt="5">
        <dgm:presLayoutVars>
          <dgm:bulletEnabled val="1"/>
        </dgm:presLayoutVars>
      </dgm:prSet>
      <dgm:spPr/>
      <dgm:t>
        <a:bodyPr/>
        <a:lstStyle/>
        <a:p>
          <a:endParaRPr lang="en-US"/>
        </a:p>
      </dgm:t>
    </dgm:pt>
    <dgm:pt modelId="{1F748C99-9B9D-41AD-8E6E-950D5999FC7D}" type="pres">
      <dgm:prSet presAssocID="{8FA0F0F8-ED1D-4D30-8944-C6C1D1B38062}" presName="sibTrans" presStyleCnt="0"/>
      <dgm:spPr/>
    </dgm:pt>
    <dgm:pt modelId="{1D52F3EB-FDBC-4C4B-BE33-7C5FECC6C762}" type="pres">
      <dgm:prSet presAssocID="{1073B992-7C1C-41CC-A348-17A650D45789}" presName="node" presStyleLbl="node1" presStyleIdx="4" presStyleCnt="5">
        <dgm:presLayoutVars>
          <dgm:bulletEnabled val="1"/>
        </dgm:presLayoutVars>
      </dgm:prSet>
      <dgm:spPr/>
      <dgm:t>
        <a:bodyPr/>
        <a:lstStyle/>
        <a:p>
          <a:endParaRPr lang="en-US"/>
        </a:p>
      </dgm:t>
    </dgm:pt>
  </dgm:ptLst>
  <dgm:cxnLst>
    <dgm:cxn modelId="{80888541-2A24-456E-8658-B1309C2CF508}" srcId="{C9D92E03-8CE4-4DF9-81E4-68ACFE5D3F6F}" destId="{1073B992-7C1C-41CC-A348-17A650D45789}" srcOrd="4" destOrd="0" parTransId="{BF7C2724-B136-46D3-992E-5CF6F62F6E79}" sibTransId="{0F3BA6CA-0EAE-497E-BC9D-4B1FD9C422AE}"/>
    <dgm:cxn modelId="{77A5A39C-E08B-4B7F-A0C2-758AEB0D60F4}" srcId="{C9D92E03-8CE4-4DF9-81E4-68ACFE5D3F6F}" destId="{B739575E-14D9-4D8B-804E-7B14F20A59EE}" srcOrd="1" destOrd="0" parTransId="{473E366D-C8E3-458D-A3B4-3F9FD1847103}" sibTransId="{F1749811-40EE-4E08-8069-202F67DD9DA6}"/>
    <dgm:cxn modelId="{A17D9975-B1BB-4C40-A838-9BE581F71262}" type="presOf" srcId="{5F329316-EE7C-4DD9-8FC1-EDCEEC35F281}" destId="{D03389AC-DC9C-46DA-8A0D-2316D092FDA3}" srcOrd="0" destOrd="0" presId="urn:microsoft.com/office/officeart/2005/8/layout/default"/>
    <dgm:cxn modelId="{534F2BEA-5A2F-4199-9F52-F20389C42F18}" type="presOf" srcId="{1CAD7656-510A-48F0-BC5F-F4C743CA332C}" destId="{B007AD9D-C74A-4129-B17F-604459622AF8}" srcOrd="0" destOrd="0" presId="urn:microsoft.com/office/officeart/2005/8/layout/default"/>
    <dgm:cxn modelId="{78F52F2F-1AFB-448F-908A-F048D2F5B31E}" srcId="{C9D92E03-8CE4-4DF9-81E4-68ACFE5D3F6F}" destId="{1CAD7656-510A-48F0-BC5F-F4C743CA332C}" srcOrd="0" destOrd="0" parTransId="{69CB6E6D-0339-42D4-8388-F91257E5BA31}" sibTransId="{4A217679-04D9-488E-B58F-E9263F5A68B6}"/>
    <dgm:cxn modelId="{CEB8862F-7395-4460-BEFE-FE1FA66B2F3B}" type="presOf" srcId="{1073B992-7C1C-41CC-A348-17A650D45789}" destId="{1D52F3EB-FDBC-4C4B-BE33-7C5FECC6C762}" srcOrd="0" destOrd="0" presId="urn:microsoft.com/office/officeart/2005/8/layout/default"/>
    <dgm:cxn modelId="{561288E7-40E6-467F-8050-F8EAC127128C}" srcId="{C9D92E03-8CE4-4DF9-81E4-68ACFE5D3F6F}" destId="{5F329316-EE7C-4DD9-8FC1-EDCEEC35F281}" srcOrd="2" destOrd="0" parTransId="{D323B097-F704-4D97-855C-F62220A658A3}" sibTransId="{F430FBEF-04BC-420E-8394-9D7ECB64ECEB}"/>
    <dgm:cxn modelId="{35D020CB-C89D-47A6-97AA-D7E09B2BCCDA}" type="presOf" srcId="{C9D92E03-8CE4-4DF9-81E4-68ACFE5D3F6F}" destId="{64C1FD36-BB0E-4826-9736-CDED47604B10}" srcOrd="0" destOrd="0" presId="urn:microsoft.com/office/officeart/2005/8/layout/default"/>
    <dgm:cxn modelId="{DD638A04-A33C-4218-B43E-117E0A1B1C47}" srcId="{C9D92E03-8CE4-4DF9-81E4-68ACFE5D3F6F}" destId="{BF4DB12A-129C-48D4-8A9F-595A75DA6CA5}" srcOrd="3" destOrd="0" parTransId="{E3638C9F-3EE5-42B4-9CA0-8AAC5B20182B}" sibTransId="{8FA0F0F8-ED1D-4D30-8944-C6C1D1B38062}"/>
    <dgm:cxn modelId="{7FF15EE9-F6B3-4721-97A3-B75EF3C5A9C0}" type="presOf" srcId="{BF4DB12A-129C-48D4-8A9F-595A75DA6CA5}" destId="{3EA1D6F0-37FF-4FCA-97E4-97D5B34C1ECB}" srcOrd="0" destOrd="0" presId="urn:microsoft.com/office/officeart/2005/8/layout/default"/>
    <dgm:cxn modelId="{44A55D6B-D001-4192-B4ED-41065922D833}" type="presOf" srcId="{B739575E-14D9-4D8B-804E-7B14F20A59EE}" destId="{4AB701E8-6A2D-42CA-AED7-57E99C8B3405}" srcOrd="0" destOrd="0" presId="urn:microsoft.com/office/officeart/2005/8/layout/default"/>
    <dgm:cxn modelId="{7D1CA5FD-9AC6-4339-9EC0-559DCAC3C705}" type="presParOf" srcId="{64C1FD36-BB0E-4826-9736-CDED47604B10}" destId="{B007AD9D-C74A-4129-B17F-604459622AF8}" srcOrd="0" destOrd="0" presId="urn:microsoft.com/office/officeart/2005/8/layout/default"/>
    <dgm:cxn modelId="{A05A757B-1EF2-4326-8CF3-C7176E373210}" type="presParOf" srcId="{64C1FD36-BB0E-4826-9736-CDED47604B10}" destId="{E9DFE386-9DE2-4F71-9789-0D191D57EB00}" srcOrd="1" destOrd="0" presId="urn:microsoft.com/office/officeart/2005/8/layout/default"/>
    <dgm:cxn modelId="{4CCFA1CE-2356-42DC-ACFA-B2CCDF2445C3}" type="presParOf" srcId="{64C1FD36-BB0E-4826-9736-CDED47604B10}" destId="{4AB701E8-6A2D-42CA-AED7-57E99C8B3405}" srcOrd="2" destOrd="0" presId="urn:microsoft.com/office/officeart/2005/8/layout/default"/>
    <dgm:cxn modelId="{AB159BD6-6169-4A9D-905C-F7D1E964BCFD}" type="presParOf" srcId="{64C1FD36-BB0E-4826-9736-CDED47604B10}" destId="{740906E3-6ADD-45E1-9B74-E771B32B5F3C}" srcOrd="3" destOrd="0" presId="urn:microsoft.com/office/officeart/2005/8/layout/default"/>
    <dgm:cxn modelId="{D2C5CFD9-E38F-4970-9F84-4206C465DBD4}" type="presParOf" srcId="{64C1FD36-BB0E-4826-9736-CDED47604B10}" destId="{D03389AC-DC9C-46DA-8A0D-2316D092FDA3}" srcOrd="4" destOrd="0" presId="urn:microsoft.com/office/officeart/2005/8/layout/default"/>
    <dgm:cxn modelId="{5C32BD45-A80A-4071-AA4D-00146F5F33E8}" type="presParOf" srcId="{64C1FD36-BB0E-4826-9736-CDED47604B10}" destId="{285FC513-54F0-40C1-A36D-BF2E44E5C344}" srcOrd="5" destOrd="0" presId="urn:microsoft.com/office/officeart/2005/8/layout/default"/>
    <dgm:cxn modelId="{7952BC33-70B4-4A77-9D09-7CB438E68D91}" type="presParOf" srcId="{64C1FD36-BB0E-4826-9736-CDED47604B10}" destId="{3EA1D6F0-37FF-4FCA-97E4-97D5B34C1ECB}" srcOrd="6" destOrd="0" presId="urn:microsoft.com/office/officeart/2005/8/layout/default"/>
    <dgm:cxn modelId="{79AD144B-5D0F-4530-BA88-2AB9B92252EF}" type="presParOf" srcId="{64C1FD36-BB0E-4826-9736-CDED47604B10}" destId="{1F748C99-9B9D-41AD-8E6E-950D5999FC7D}" srcOrd="7" destOrd="0" presId="urn:microsoft.com/office/officeart/2005/8/layout/default"/>
    <dgm:cxn modelId="{5B2F9576-04F3-421C-A943-035B5B7971C1}" type="presParOf" srcId="{64C1FD36-BB0E-4826-9736-CDED47604B10}" destId="{1D52F3EB-FDBC-4C4B-BE33-7C5FECC6C762}"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07AD9D-C74A-4129-B17F-604459622AF8}">
      <dsp:nvSpPr>
        <dsp:cNvPr id="0" name=""/>
        <dsp:cNvSpPr/>
      </dsp:nvSpPr>
      <dsp:spPr>
        <a:xfrm>
          <a:off x="0" y="591343"/>
          <a:ext cx="2571749" cy="1543050"/>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smtClean="0"/>
            <a:t>A. Follow-up visit schedule</a:t>
          </a:r>
          <a:endParaRPr lang="en-US" sz="2100" kern="1200" dirty="0"/>
        </a:p>
      </dsp:txBody>
      <dsp:txXfrm>
        <a:off x="0" y="591343"/>
        <a:ext cx="2571749" cy="1543050"/>
      </dsp:txXfrm>
    </dsp:sp>
    <dsp:sp modelId="{4AB701E8-6A2D-42CA-AED7-57E99C8B3405}">
      <dsp:nvSpPr>
        <dsp:cNvPr id="0" name=""/>
        <dsp:cNvSpPr/>
      </dsp:nvSpPr>
      <dsp:spPr>
        <a:xfrm>
          <a:off x="2828925" y="591343"/>
          <a:ext cx="2571749" cy="1543050"/>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B. Listings of screened participants with one or two weeks left to enroll</a:t>
          </a:r>
          <a:endParaRPr lang="en-US" sz="2100" kern="1200" dirty="0"/>
        </a:p>
      </dsp:txBody>
      <dsp:txXfrm>
        <a:off x="2828925" y="591343"/>
        <a:ext cx="2571749" cy="1543050"/>
      </dsp:txXfrm>
    </dsp:sp>
    <dsp:sp modelId="{D03389AC-DC9C-46DA-8A0D-2316D092FDA3}">
      <dsp:nvSpPr>
        <dsp:cNvPr id="0" name=""/>
        <dsp:cNvSpPr/>
      </dsp:nvSpPr>
      <dsp:spPr>
        <a:xfrm>
          <a:off x="5562592" y="609598"/>
          <a:ext cx="2571749" cy="1543050"/>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 Summary screening and enrollment reports</a:t>
          </a:r>
          <a:endParaRPr lang="en-US" sz="2100" kern="1200" dirty="0"/>
        </a:p>
      </dsp:txBody>
      <dsp:txXfrm>
        <a:off x="5562592" y="609598"/>
        <a:ext cx="2571749" cy="1543050"/>
      </dsp:txXfrm>
    </dsp:sp>
    <dsp:sp modelId="{3EA1D6F0-37FF-4FCA-97E4-97D5B34C1ECB}">
      <dsp:nvSpPr>
        <dsp:cNvPr id="0" name=""/>
        <dsp:cNvSpPr/>
      </dsp:nvSpPr>
      <dsp:spPr>
        <a:xfrm>
          <a:off x="1414462" y="2391569"/>
          <a:ext cx="2571749" cy="1543050"/>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D. Listings of scheduled and completed study visits</a:t>
          </a:r>
          <a:endParaRPr lang="en-US" sz="2100" kern="1200" dirty="0"/>
        </a:p>
      </dsp:txBody>
      <dsp:txXfrm>
        <a:off x="1414462" y="2391569"/>
        <a:ext cx="2571749" cy="1543050"/>
      </dsp:txXfrm>
    </dsp:sp>
    <dsp:sp modelId="{1D52F3EB-FDBC-4C4B-BE33-7C5FECC6C762}">
      <dsp:nvSpPr>
        <dsp:cNvPr id="0" name=""/>
        <dsp:cNvSpPr/>
      </dsp:nvSpPr>
      <dsp:spPr>
        <a:xfrm>
          <a:off x="4243387" y="2391569"/>
          <a:ext cx="2571749" cy="1543050"/>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E. Listings of study participants who are due or late for scheduled visits</a:t>
          </a:r>
          <a:endParaRPr lang="en-US" sz="2100" kern="1200" dirty="0"/>
        </a:p>
      </dsp:txBody>
      <dsp:txXfrm>
        <a:off x="4243387" y="2391569"/>
        <a:ext cx="2571749" cy="15430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7D9A879-DC38-4849-A4E3-4192A42720F0}" type="datetimeFigureOut">
              <a:rPr lang="en-US" smtClean="0"/>
              <a:pPr/>
              <a:t>8/11/2016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E4A43B6-A606-4ECE-A07A-4E5EF64797A8}" type="slidenum">
              <a:rPr lang="en-US" smtClean="0"/>
              <a:pPr/>
              <a:t>‹#›</a:t>
            </a:fld>
            <a:endParaRPr lang="en-US" dirty="0"/>
          </a:p>
        </p:txBody>
      </p:sp>
    </p:spTree>
    <p:extLst>
      <p:ext uri="{BB962C8B-B14F-4D97-AF65-F5344CB8AC3E}">
        <p14:creationId xmlns:p14="http://schemas.microsoft.com/office/powerpoint/2010/main" val="36601037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82EA680-CC7A-45E5-ACE4-37C4BD1A3771}" type="datetimeFigureOut">
              <a:rPr lang="en-US" smtClean="0"/>
              <a:pPr/>
              <a:t>8/11/2016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43EBE4B-BA55-4903-88A2-F431D3BED5CA}" type="slidenum">
              <a:rPr lang="en-US" smtClean="0"/>
              <a:pPr/>
              <a:t>‹#›</a:t>
            </a:fld>
            <a:endParaRPr lang="en-US" dirty="0"/>
          </a:p>
        </p:txBody>
      </p:sp>
    </p:spTree>
    <p:extLst>
      <p:ext uri="{BB962C8B-B14F-4D97-AF65-F5344CB8AC3E}">
        <p14:creationId xmlns:p14="http://schemas.microsoft.com/office/powerpoint/2010/main" val="2544835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3EBE4B-BA55-4903-88A2-F431D3BED5CA}" type="slidenum">
              <a:rPr lang="en-US" smtClean="0"/>
              <a:pPr/>
              <a:t>1</a:t>
            </a:fld>
            <a:endParaRPr lang="en-US" dirty="0"/>
          </a:p>
        </p:txBody>
      </p:sp>
    </p:spTree>
    <p:extLst>
      <p:ext uri="{BB962C8B-B14F-4D97-AF65-F5344CB8AC3E}">
        <p14:creationId xmlns:p14="http://schemas.microsoft.com/office/powerpoint/2010/main" val="1738692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The participant tracking database</a:t>
            </a:r>
            <a:r>
              <a:rPr lang="en-US" baseline="0" dirty="0" smtClean="0"/>
              <a:t> also provides reports that help to track future visits that are scheduled within the next two weeks. The first report that was generated on August 8 shows a list of all PTIDs who have a visit scheduled between August 8 and August 22. The visit type, scheduled visit date, how days away that visit is from the date that the report is generated as well as whether the participant has provided permission for reminder phone calls is provided for each visit scheduled.</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 second report provides a summary to compare visits that have been scheduled and those visits that have been completed. These reports may help you for planning purposes and to see overall metrics of visit completion at your site. </a:t>
            </a:r>
            <a:endParaRPr lang="en-US" dirty="0"/>
          </a:p>
        </p:txBody>
      </p:sp>
      <p:sp>
        <p:nvSpPr>
          <p:cNvPr id="4" name="Slide Number Placeholder 3"/>
          <p:cNvSpPr>
            <a:spLocks noGrp="1"/>
          </p:cNvSpPr>
          <p:nvPr>
            <p:ph type="sldNum" sz="quarter" idx="10"/>
          </p:nvPr>
        </p:nvSpPr>
        <p:spPr/>
        <p:txBody>
          <a:bodyPr/>
          <a:lstStyle/>
          <a:p>
            <a:fld id="{5733D9AB-8E1D-4CD5-8BBE-AECC45758433}" type="slidenum">
              <a:rPr lang="en-US" smtClean="0"/>
              <a:pPr/>
              <a:t>10</a:t>
            </a:fld>
            <a:endParaRPr lang="en-US" dirty="0"/>
          </a:p>
        </p:txBody>
      </p:sp>
    </p:spTree>
    <p:extLst>
      <p:ext uri="{BB962C8B-B14F-4D97-AF65-F5344CB8AC3E}">
        <p14:creationId xmlns:p14="http://schemas.microsoft.com/office/powerpoint/2010/main" val="955486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The last report that I</a:t>
            </a:r>
            <a:r>
              <a:rPr lang="en-US" baseline="0" dirty="0" smtClean="0"/>
              <a:t> want to highlight is a listing that can be generated to show all participants who are late for their scheduled follow-up visits. Participants who are included in this listing were not able to attend their scheduled visits and may require additional follow-up to reschedule their visit within the allowable visit window. The purpose of this listing to provide a guide for sites to follow-up with participants to ensure that they are able to attend their visit, if at all possible. </a:t>
            </a:r>
          </a:p>
        </p:txBody>
      </p:sp>
      <p:sp>
        <p:nvSpPr>
          <p:cNvPr id="4" name="Slide Number Placeholder 3"/>
          <p:cNvSpPr>
            <a:spLocks noGrp="1"/>
          </p:cNvSpPr>
          <p:nvPr>
            <p:ph type="sldNum" sz="quarter" idx="10"/>
          </p:nvPr>
        </p:nvSpPr>
        <p:spPr/>
        <p:txBody>
          <a:bodyPr/>
          <a:lstStyle/>
          <a:p>
            <a:fld id="{5733D9AB-8E1D-4CD5-8BBE-AECC45758433}" type="slidenum">
              <a:rPr lang="en-US" smtClean="0"/>
              <a:pPr/>
              <a:t>11</a:t>
            </a:fld>
            <a:endParaRPr lang="en-US" dirty="0"/>
          </a:p>
        </p:txBody>
      </p:sp>
    </p:spTree>
    <p:extLst>
      <p:ext uri="{BB962C8B-B14F-4D97-AF65-F5344CB8AC3E}">
        <p14:creationId xmlns:p14="http://schemas.microsoft.com/office/powerpoint/2010/main" val="973979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This presentation provides an overview of some of the key components and features of the database. For additional information </a:t>
            </a:r>
            <a:r>
              <a:rPr lang="en-US" sz="1200" kern="1200" dirty="0" smtClean="0">
                <a:solidFill>
                  <a:schemeClr val="tx1"/>
                </a:solidFill>
                <a:effectLst/>
                <a:latin typeface="+mn-lt"/>
                <a:ea typeface="+mn-ea"/>
                <a:cs typeface="+mn-cs"/>
              </a:rPr>
              <a:t>on key navigational components of the database please refer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Participant Tracking Database User’s Manual (version 1.0)  which is available on the study webpage as a separate PDF. This user manual</a:t>
            </a:r>
            <a:r>
              <a:rPr lang="en-US" sz="1200" kern="1200" baseline="0" dirty="0" smtClean="0">
                <a:solidFill>
                  <a:schemeClr val="tx1"/>
                </a:solidFill>
                <a:effectLst/>
                <a:latin typeface="+mn-lt"/>
                <a:ea typeface="+mn-ea"/>
                <a:cs typeface="+mn-cs"/>
              </a:rPr>
              <a:t> provides some detailed information on different components of the database as well as key tips in optimizing the use of the database as well as some troubleshooting information should you encounter any issues when opening and navigating the database.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733D9AB-8E1D-4CD5-8BBE-AECC45758433}" type="slidenum">
              <a:rPr lang="en-US" smtClean="0"/>
              <a:pPr/>
              <a:t>12</a:t>
            </a:fld>
            <a:endParaRPr lang="en-US" dirty="0"/>
          </a:p>
        </p:txBody>
      </p:sp>
    </p:spTree>
    <p:extLst>
      <p:ext uri="{BB962C8B-B14F-4D97-AF65-F5344CB8AC3E}">
        <p14:creationId xmlns:p14="http://schemas.microsoft.com/office/powerpoint/2010/main" val="1081072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dirty="0" smtClean="0"/>
              <a:t>Version</a:t>
            </a:r>
            <a:r>
              <a:rPr lang="en-US" baseline="0" dirty="0" smtClean="0"/>
              <a:t> 1.0 of the participant tracking database is available to download from the MTN-025 Study Implementation Materials webpage under the ‘other tools/templates’ section. A PDF of v1.0 of the user manual is also available and should be downloaded together with the database. </a:t>
            </a:r>
            <a:endParaRPr lang="en-US" dirty="0"/>
          </a:p>
        </p:txBody>
      </p:sp>
      <p:sp>
        <p:nvSpPr>
          <p:cNvPr id="4" name="Slide Number Placeholder 3"/>
          <p:cNvSpPr>
            <a:spLocks noGrp="1"/>
          </p:cNvSpPr>
          <p:nvPr>
            <p:ph type="sldNum" sz="quarter" idx="10"/>
          </p:nvPr>
        </p:nvSpPr>
        <p:spPr/>
        <p:txBody>
          <a:bodyPr/>
          <a:lstStyle/>
          <a:p>
            <a:fld id="{5733D9AB-8E1D-4CD5-8BBE-AECC45758433}" type="slidenum">
              <a:rPr lang="en-US" smtClean="0"/>
              <a:pPr/>
              <a:t>13</a:t>
            </a:fld>
            <a:endParaRPr lang="en-US" dirty="0"/>
          </a:p>
        </p:txBody>
      </p:sp>
    </p:spTree>
    <p:extLst>
      <p:ext uri="{BB962C8B-B14F-4D97-AF65-F5344CB8AC3E}">
        <p14:creationId xmlns:p14="http://schemas.microsoft.com/office/powerpoint/2010/main" val="1175302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This database has been encrypted with a password that you will need to enter each time the database is opened. The password for the database will be sent via email from SCHARP to the sites upon activation and should</a:t>
            </a:r>
            <a:r>
              <a:rPr lang="en-US" sz="1200" kern="1200" baseline="0" dirty="0" smtClean="0">
                <a:solidFill>
                  <a:schemeClr val="tx1"/>
                </a:solidFill>
                <a:effectLst/>
                <a:latin typeface="+mn-lt"/>
                <a:ea typeface="+mn-ea"/>
                <a:cs typeface="+mn-cs"/>
              </a:rPr>
              <a:t> be stored in a secure location.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Please note that the database should be downloaded onto a secured site computer that is also password protected</a:t>
            </a:r>
            <a:r>
              <a:rPr lang="en-US" sz="1200" kern="1200" baseline="0" dirty="0" smtClean="0">
                <a:solidFill>
                  <a:schemeClr val="tx1"/>
                </a:solidFill>
                <a:effectLst/>
                <a:latin typeface="+mn-lt"/>
                <a:ea typeface="+mn-ea"/>
                <a:cs typeface="+mn-cs"/>
              </a:rPr>
              <a:t>. The database s</a:t>
            </a:r>
            <a:r>
              <a:rPr lang="en-US" sz="1200" kern="1200" dirty="0" smtClean="0">
                <a:solidFill>
                  <a:schemeClr val="tx1"/>
                </a:solidFill>
                <a:effectLst/>
                <a:latin typeface="+mn-lt"/>
                <a:ea typeface="+mn-ea"/>
                <a:cs typeface="+mn-cs"/>
              </a:rPr>
              <a:t>hould not be backed-up or stored on multiple devices/locations,</a:t>
            </a:r>
            <a:r>
              <a:rPr lang="en-US" sz="1200" kern="1200" baseline="0" dirty="0" smtClean="0">
                <a:solidFill>
                  <a:schemeClr val="tx1"/>
                </a:solidFill>
                <a:effectLst/>
                <a:latin typeface="+mn-lt"/>
                <a:ea typeface="+mn-ea"/>
                <a:cs typeface="+mn-cs"/>
              </a:rPr>
              <a:t> but rather kept in a central location to ensure limited access to information stored within the database. </a:t>
            </a:r>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733D9AB-8E1D-4CD5-8BBE-AECC45758433}" type="slidenum">
              <a:rPr lang="en-US" smtClean="0"/>
              <a:pPr/>
              <a:t>14</a:t>
            </a:fld>
            <a:endParaRPr lang="en-US" dirty="0"/>
          </a:p>
        </p:txBody>
      </p:sp>
    </p:spTree>
    <p:extLst>
      <p:ext uri="{BB962C8B-B14F-4D97-AF65-F5344CB8AC3E}">
        <p14:creationId xmlns:p14="http://schemas.microsoft.com/office/powerpoint/2010/main" val="1275548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D43EBE4B-BA55-4903-88A2-F431D3BED5CA}" type="slidenum">
              <a:rPr lang="en-US" smtClean="0"/>
              <a:pPr/>
              <a:t>15</a:t>
            </a:fld>
            <a:endParaRPr lang="en-US" dirty="0"/>
          </a:p>
        </p:txBody>
      </p:sp>
    </p:spTree>
    <p:extLst>
      <p:ext uri="{BB962C8B-B14F-4D97-AF65-F5344CB8AC3E}">
        <p14:creationId xmlns:p14="http://schemas.microsoft.com/office/powerpoint/2010/main" val="3419521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This Access database is an optional tool that you can use for tracking participant visit scheduling and visits throughout the study. The database is very similar to the participant tracking database provided in ASPIRE with a few updates based on sites’ feedback at the end of study.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database was created as an Access 2000-2003 file. If you have a </a:t>
            </a:r>
            <a:r>
              <a:rPr lang="en-US" sz="1200" i="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 version of Microsoft Access, you may experience some minor technical issues when using the database. If</a:t>
            </a:r>
            <a:r>
              <a:rPr lang="en-US" sz="1200" kern="1200" baseline="0" dirty="0" smtClean="0">
                <a:solidFill>
                  <a:schemeClr val="tx1"/>
                </a:solidFill>
                <a:effectLst/>
                <a:latin typeface="+mn-lt"/>
                <a:ea typeface="+mn-ea"/>
                <a:cs typeface="+mn-cs"/>
              </a:rPr>
              <a:t> you have a subsequent version of Microsoft Access installed on your computer, you should not experience any challenges in utilizing this database.</a:t>
            </a:r>
            <a:r>
              <a:rPr lang="en-US" sz="1200" kern="1200" dirty="0" smtClean="0">
                <a:solidFill>
                  <a:schemeClr val="tx1"/>
                </a:solidFill>
                <a:effectLst/>
                <a:latin typeface="+mn-lt"/>
                <a:ea typeface="+mn-ea"/>
                <a:cs typeface="+mn-cs"/>
              </a:rPr>
              <a:t> Please contact your site IT department for any issues related to Microsoft Access versioning. </a:t>
            </a:r>
          </a:p>
          <a:p>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733D9AB-8E1D-4CD5-8BBE-AECC45758433}"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main functions of this database include:</a:t>
            </a:r>
          </a:p>
          <a:p>
            <a:r>
              <a:rPr lang="en-US" sz="1200" kern="1200" dirty="0" smtClean="0">
                <a:solidFill>
                  <a:schemeClr val="tx1"/>
                </a:solidFill>
                <a:effectLst/>
                <a:latin typeface="+mn-lt"/>
                <a:ea typeface="+mn-ea"/>
                <a:cs typeface="+mn-cs"/>
              </a:rPr>
              <a:t>Creation</a:t>
            </a:r>
            <a:r>
              <a:rPr lang="en-US" sz="1200" kern="1200" baseline="0" dirty="0" smtClean="0">
                <a:solidFill>
                  <a:schemeClr val="tx1"/>
                </a:solidFill>
                <a:effectLst/>
                <a:latin typeface="+mn-lt"/>
                <a:ea typeface="+mn-ea"/>
                <a:cs typeface="+mn-cs"/>
              </a:rPr>
              <a:t> of a follow-up visit schedule for each participant based on the participant’s specified enrollment date</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Listings of screened participants with one week left to enroll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or two weeks left to Enroll</a:t>
            </a:r>
            <a:r>
              <a:rPr lang="en-US" sz="1200" kern="1200" baseline="0" dirty="0" smtClean="0">
                <a:solidFill>
                  <a:schemeClr val="tx1"/>
                </a:solidFill>
                <a:effectLst/>
                <a:latin typeface="+mn-lt"/>
                <a:ea typeface="+mn-ea"/>
                <a:cs typeface="+mn-cs"/>
              </a:rPr>
              <a:t> depending on the date that listings are generated</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Listings (by past week, calendar month and cumulative) of the number of screening and enrollments visits</a:t>
            </a:r>
            <a:r>
              <a:rPr lang="en-US" sz="1200" kern="1200" baseline="0" dirty="0" smtClean="0">
                <a:solidFill>
                  <a:schemeClr val="tx1"/>
                </a:solidFill>
                <a:effectLst/>
                <a:latin typeface="+mn-lt"/>
                <a:ea typeface="+mn-ea"/>
                <a:cs typeface="+mn-cs"/>
              </a:rPr>
              <a:t> completed </a:t>
            </a:r>
            <a:r>
              <a:rPr lang="en-US" sz="1200" kern="1200" dirty="0" smtClean="0">
                <a:solidFill>
                  <a:schemeClr val="tx1"/>
                </a:solidFill>
                <a:effectLst/>
                <a:latin typeface="+mn-lt"/>
                <a:ea typeface="+mn-ea"/>
                <a:cs typeface="+mn-cs"/>
              </a:rPr>
              <a:t>at your site</a:t>
            </a:r>
          </a:p>
          <a:p>
            <a:pPr lvl="0"/>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database provides l</a:t>
            </a:r>
            <a:r>
              <a:rPr lang="en-US" sz="1200" kern="1200" dirty="0" smtClean="0">
                <a:solidFill>
                  <a:schemeClr val="tx1"/>
                </a:solidFill>
                <a:effectLst/>
                <a:latin typeface="+mn-lt"/>
                <a:ea typeface="+mn-ea"/>
                <a:cs typeface="+mn-cs"/>
              </a:rPr>
              <a:t>istings</a:t>
            </a:r>
            <a:r>
              <a:rPr lang="en-US" sz="1200" kern="1200" baseline="0" dirty="0" smtClean="0">
                <a:solidFill>
                  <a:schemeClr val="tx1"/>
                </a:solidFill>
                <a:effectLst/>
                <a:latin typeface="+mn-lt"/>
                <a:ea typeface="+mn-ea"/>
                <a:cs typeface="+mn-cs"/>
              </a:rPr>
              <a:t> of scheduled and completed follow-up study visits</a:t>
            </a:r>
            <a:r>
              <a:rPr lang="en-US" sz="1200" kern="1200" dirty="0" smtClean="0">
                <a:solidFill>
                  <a:schemeClr val="tx1"/>
                </a:solidFill>
                <a:effectLst/>
                <a:latin typeface="+mn-lt"/>
                <a:ea typeface="+mn-ea"/>
                <a:cs typeface="+mn-cs"/>
              </a:rPr>
              <a:t>, and </a:t>
            </a:r>
          </a:p>
          <a:p>
            <a:pPr lvl="0"/>
            <a:r>
              <a:rPr lang="en-US" sz="1200" kern="1200" dirty="0" smtClean="0">
                <a:solidFill>
                  <a:schemeClr val="tx1"/>
                </a:solidFill>
                <a:effectLst/>
                <a:latin typeface="+mn-lt"/>
                <a:ea typeface="+mn-ea"/>
                <a:cs typeface="+mn-cs"/>
              </a:rPr>
              <a:t>Listings of study participants who are due or late for scheduled visits in order to help provide visit reminders and conduct participant outreach and retention efforts.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733D9AB-8E1D-4CD5-8BBE-AECC45758433}" type="slidenum">
              <a:rPr lang="en-US" smtClean="0"/>
              <a:pPr/>
              <a:t>3</a:t>
            </a:fld>
            <a:endParaRPr lang="en-US" dirty="0"/>
          </a:p>
        </p:txBody>
      </p:sp>
    </p:spTree>
    <p:extLst>
      <p:ext uri="{BB962C8B-B14F-4D97-AF65-F5344CB8AC3E}">
        <p14:creationId xmlns:p14="http://schemas.microsoft.com/office/powerpoint/2010/main" val="4126509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This slide provides</a:t>
            </a:r>
            <a:r>
              <a:rPr lang="en-US" baseline="0" dirty="0" smtClean="0"/>
              <a:t> an example of the participant information form that will appear once an participant is added to the database. Here you will provide the assigned PTID, which was generated by the MTN-025 </a:t>
            </a:r>
            <a:r>
              <a:rPr lang="en-US" baseline="0" dirty="0" err="1" smtClean="0"/>
              <a:t>Medidata</a:t>
            </a:r>
            <a:r>
              <a:rPr lang="en-US" baseline="0" dirty="0" smtClean="0"/>
              <a:t> Rave database and the screening consent date. The date by which the participant will need to be enrolled will be calculated. When the enrollment date has been entered, the follow-up schedule will be generated by clicking on the “Follow up Schedule” button. Please note that in order to schedule follow-up visits, the follow-up schedule must be generated first. Attempting to schedule follow-up visits prior to generating a follow-up schedule will incur an error message. Upon enrollment,  the participant status field will be updated to “enrolled’. Should the participant’s status change during the course of the study, this drop down field will need to be updated manually.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Site health workers can be added to the database and assigned to each participant within the database. Up to two health workers can be assigned to any given participant. The participant’s mobile phone and home phone number can be entered on the participant’s information page with a note to indicate whether it ok to contact the participant on her mobile or home phone. There is space to provide some additional information about this participant at the bottom of the page. Please note, however, that any information that pertains to a participant’s medical records or history should not be entered into the database. Additionally, any information inputted into this database should not be considered source and should be documented elsewhere in the participant’s file. </a:t>
            </a:r>
            <a:endParaRPr lang="en-US" dirty="0"/>
          </a:p>
        </p:txBody>
      </p:sp>
      <p:sp>
        <p:nvSpPr>
          <p:cNvPr id="4" name="Slide Number Placeholder 3"/>
          <p:cNvSpPr>
            <a:spLocks noGrp="1"/>
          </p:cNvSpPr>
          <p:nvPr>
            <p:ph type="sldNum" sz="quarter" idx="10"/>
          </p:nvPr>
        </p:nvSpPr>
        <p:spPr/>
        <p:txBody>
          <a:bodyPr/>
          <a:lstStyle/>
          <a:p>
            <a:fld id="{5733D9AB-8E1D-4CD5-8BBE-AECC45758433}" type="slidenum">
              <a:rPr lang="en-US" smtClean="0"/>
              <a:pPr/>
              <a:t>4</a:t>
            </a:fld>
            <a:endParaRPr lang="en-US" dirty="0"/>
          </a:p>
        </p:txBody>
      </p:sp>
    </p:spTree>
    <p:extLst>
      <p:ext uri="{BB962C8B-B14F-4D97-AF65-F5344CB8AC3E}">
        <p14:creationId xmlns:p14="http://schemas.microsoft.com/office/powerpoint/2010/main" val="2305562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first main function of the database is to generate a participant’s follow-up schedule. Once</a:t>
            </a:r>
            <a:r>
              <a:rPr lang="en-US" sz="1200" kern="1200" baseline="0" dirty="0" smtClean="0">
                <a:solidFill>
                  <a:schemeClr val="tx1"/>
                </a:solidFill>
                <a:effectLst/>
                <a:latin typeface="+mn-lt"/>
                <a:ea typeface="+mn-ea"/>
                <a:cs typeface="+mn-cs"/>
              </a:rPr>
              <a:t> the participant’s enrollment date is entered, the participant specific follow-up visit schedule can be generated. This visit schedule is similar to the excel visit scheduling tool that is provided separately on the study webpage. When visits are added to the database, the scheduled date and actual dates will be populated in this schedule. The visit schedule is provided as a PDF that can printed and stored in the participant’s binder, if needed.</a:t>
            </a:r>
            <a:endParaRPr lang="en-US" dirty="0"/>
          </a:p>
        </p:txBody>
      </p:sp>
      <p:sp>
        <p:nvSpPr>
          <p:cNvPr id="4" name="Slide Number Placeholder 3"/>
          <p:cNvSpPr>
            <a:spLocks noGrp="1"/>
          </p:cNvSpPr>
          <p:nvPr>
            <p:ph type="sldNum" sz="quarter" idx="10"/>
          </p:nvPr>
        </p:nvSpPr>
        <p:spPr/>
        <p:txBody>
          <a:bodyPr/>
          <a:lstStyle/>
          <a:p>
            <a:fld id="{5733D9AB-8E1D-4CD5-8BBE-AECC45758433}" type="slidenum">
              <a:rPr lang="en-US" smtClean="0"/>
              <a:pPr/>
              <a:t>5</a:t>
            </a:fld>
            <a:endParaRPr lang="en-US" dirty="0"/>
          </a:p>
        </p:txBody>
      </p:sp>
    </p:spTree>
    <p:extLst>
      <p:ext uri="{BB962C8B-B14F-4D97-AF65-F5344CB8AC3E}">
        <p14:creationId xmlns:p14="http://schemas.microsoft.com/office/powerpoint/2010/main" val="3394360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To schedule follow-up visits, navigate</a:t>
            </a:r>
            <a:r>
              <a:rPr lang="en-US" sz="1200" kern="1200" baseline="0" dirty="0" smtClean="0">
                <a:solidFill>
                  <a:schemeClr val="tx1"/>
                </a:solidFill>
                <a:effectLst/>
                <a:latin typeface="+mn-lt"/>
                <a:ea typeface="+mn-ea"/>
                <a:cs typeface="+mn-cs"/>
              </a:rPr>
              <a:t> back to the Participant Information Form and click on the Schedule Follow-up Visits button. Again, please ensure that the follow-up schedule has been generated prior to scheduling future study visits.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733D9AB-8E1D-4CD5-8BBE-AECC45758433}" type="slidenum">
              <a:rPr lang="en-US" smtClean="0"/>
              <a:pPr/>
              <a:t>6</a:t>
            </a:fld>
            <a:endParaRPr lang="en-US" dirty="0"/>
          </a:p>
        </p:txBody>
      </p:sp>
    </p:spTree>
    <p:extLst>
      <p:ext uri="{BB962C8B-B14F-4D97-AF65-F5344CB8AC3E}">
        <p14:creationId xmlns:p14="http://schemas.microsoft.com/office/powerpoint/2010/main" val="3945750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effectLst/>
                <a:latin typeface="+mn-lt"/>
                <a:ea typeface="+mn-ea"/>
                <a:cs typeface="+mn-cs"/>
              </a:rPr>
              <a:t>clicking on the Schedule Follow-up Visits button</a:t>
            </a:r>
            <a:r>
              <a:rPr lang="en-US" sz="1200" kern="1200" dirty="0" smtClean="0">
                <a:solidFill>
                  <a:schemeClr val="tx1"/>
                </a:solidFill>
                <a:effectLst/>
                <a:latin typeface="+mn-lt"/>
                <a:ea typeface="+mn-ea"/>
                <a:cs typeface="+mn-cs"/>
              </a:rPr>
              <a:t> will bring you to</a:t>
            </a:r>
            <a:r>
              <a:rPr lang="en-US" sz="1200" kern="1200" baseline="0" dirty="0" smtClean="0">
                <a:solidFill>
                  <a:schemeClr val="tx1"/>
                </a:solidFill>
                <a:effectLst/>
                <a:latin typeface="+mn-lt"/>
                <a:ea typeface="+mn-ea"/>
                <a:cs typeface="+mn-cs"/>
              </a:rPr>
              <a:t> the follow-up visit master log where scheduled visit dates and actual visit dates can be entered throughout the study. There is an option to indicate that the visit was missed. This form also has a link at the top right hand corner to generate a follow-up schedule once updates are made to future visits.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5733D9AB-8E1D-4CD5-8BBE-AECC45758433}" type="slidenum">
              <a:rPr lang="en-US" smtClean="0"/>
              <a:pPr/>
              <a:t>7</a:t>
            </a:fld>
            <a:endParaRPr lang="en-US" dirty="0"/>
          </a:p>
        </p:txBody>
      </p:sp>
    </p:spTree>
    <p:extLst>
      <p:ext uri="{BB962C8B-B14F-4D97-AF65-F5344CB8AC3E}">
        <p14:creationId xmlns:p14="http://schemas.microsoft.com/office/powerpoint/2010/main" val="1099970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The second main function of the database is to generate reports that might</a:t>
            </a:r>
            <a:r>
              <a:rPr lang="en-US" baseline="0" dirty="0" smtClean="0"/>
              <a:t> be useful for tracking and planning purposes at your site. The first two screening reports that are available to you provide listings of participants who have completed their screening visit and who must enroll by a certain date per the protocol specified screening window of 56 days. The report on the top of this slide shows a list of all screened participants whose screening windows end within the next fortnight. For example, the first participant listed had a screening visit on June 17, 2016. The report was generated on August 8 and indicates that her screening to enrollment window ends on August 12 and so every effort should be made to ensure that she is able to come into the clinic for her Enrollment visit prior to that date.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 second listing indicates all participants who have 1 week left to enroll. </a:t>
            </a:r>
            <a:endParaRPr lang="en-US" dirty="0"/>
          </a:p>
        </p:txBody>
      </p:sp>
      <p:sp>
        <p:nvSpPr>
          <p:cNvPr id="4" name="Slide Number Placeholder 3"/>
          <p:cNvSpPr>
            <a:spLocks noGrp="1"/>
          </p:cNvSpPr>
          <p:nvPr>
            <p:ph type="sldNum" sz="quarter" idx="10"/>
          </p:nvPr>
        </p:nvSpPr>
        <p:spPr/>
        <p:txBody>
          <a:bodyPr/>
          <a:lstStyle/>
          <a:p>
            <a:fld id="{5733D9AB-8E1D-4CD5-8BBE-AECC45758433}" type="slidenum">
              <a:rPr lang="en-US" smtClean="0"/>
              <a:pPr/>
              <a:t>8</a:t>
            </a:fld>
            <a:endParaRPr lang="en-US" dirty="0"/>
          </a:p>
        </p:txBody>
      </p:sp>
    </p:spTree>
    <p:extLst>
      <p:ext uri="{BB962C8B-B14F-4D97-AF65-F5344CB8AC3E}">
        <p14:creationId xmlns:p14="http://schemas.microsoft.com/office/powerpoint/2010/main" val="617066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The participant tracking</a:t>
            </a:r>
            <a:r>
              <a:rPr lang="en-US" baseline="0" dirty="0" smtClean="0"/>
              <a:t> database also provides a summary of all screening and enrollment visits that have been completed at your site. The Screened and Enrolled Participants report at the top of the slide provides a cumulative list of participants and a row to provide the total number of visits thus far. The second report breaks down these visits by indicating the number of screening and enrollment visits that have been completed in the last week as well as the number of visits completed by calendar month. </a:t>
            </a:r>
            <a:endParaRPr lang="en-US" dirty="0"/>
          </a:p>
        </p:txBody>
      </p:sp>
      <p:sp>
        <p:nvSpPr>
          <p:cNvPr id="4" name="Slide Number Placeholder 3"/>
          <p:cNvSpPr>
            <a:spLocks noGrp="1"/>
          </p:cNvSpPr>
          <p:nvPr>
            <p:ph type="sldNum" sz="quarter" idx="10"/>
          </p:nvPr>
        </p:nvSpPr>
        <p:spPr/>
        <p:txBody>
          <a:bodyPr/>
          <a:lstStyle/>
          <a:p>
            <a:fld id="{5733D9AB-8E1D-4CD5-8BBE-AECC45758433}" type="slidenum">
              <a:rPr lang="en-US" smtClean="0"/>
              <a:pPr/>
              <a:t>9</a:t>
            </a:fld>
            <a:endParaRPr lang="en-US" dirty="0"/>
          </a:p>
        </p:txBody>
      </p:sp>
    </p:spTree>
    <p:extLst>
      <p:ext uri="{BB962C8B-B14F-4D97-AF65-F5344CB8AC3E}">
        <p14:creationId xmlns:p14="http://schemas.microsoft.com/office/powerpoint/2010/main" val="3149703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182B4ADE-9B5B-45FE-9555-9A59C1C7D4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8248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8A6440BD-BAC0-4711-BF61-E6968EEB937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5450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F5344AAC-E422-46A1-A53D-7508B0CF55D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5200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4E324899-96F6-43A7-8BE5-C757009198B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7993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3FCC4B42-625D-4C4F-889C-D308A4DDD70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2453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5D0BC6B2-D524-4E0E-9C51-42EC4A90535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7386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F74C4191-22D9-424B-9C0E-A9CCF072299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896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6C60ADC9-8333-4248-8FFB-1FF99A12D9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97998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801584B7-01B4-4A51-83F5-CBC29138CCA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3785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5C62A13A-81E7-446A-AE48-0E0E10F9331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4900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C3566AE6-28FA-43CB-9D14-3F568E6F47B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045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dirty="0">
              <a:solidFill>
                <a:srgbClr val="000000"/>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8DB2B9B8-1331-4CB0-B60D-F54DDFF36877}"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6619595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5" Type="http://schemas.openxmlformats.org/officeDocument/2006/relationships/image" Target="../media/image5.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jpeg"/><Relationship Id="rId5" Type="http://schemas.openxmlformats.org/officeDocument/2006/relationships/hyperlink" Target="http://www.mtnstopshiv.org/node/7330"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png"/><Relationship Id="rId5" Type="http://schemas.openxmlformats.org/officeDocument/2006/relationships/image" Target="../media/image5.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jpeg"/><Relationship Id="rId5" Type="http://schemas.openxmlformats.org/officeDocument/2006/relationships/image" Target="../media/image5.jpe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4.png"/><Relationship Id="rId5" Type="http://schemas.openxmlformats.org/officeDocument/2006/relationships/diagramData" Target="../diagrams/data1.xml"/><Relationship Id="rId10" Type="http://schemas.openxmlformats.org/officeDocument/2006/relationships/image" Target="../media/image5.jpe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e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jpe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5.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5.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amayo\AppData\Local\Microsoft\Windows\Temporary Internet Files\Content.Outlook\HHF5TJ64\Hope_Study_1Tag_PMS (0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762000"/>
            <a:ext cx="3679634" cy="158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MTN LOGO_Fin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5645150"/>
            <a:ext cx="198437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7"/>
          <a:stretch>
            <a:fillRect/>
          </a:stretch>
        </p:blipFill>
        <p:spPr>
          <a:xfrm>
            <a:off x="1672137" y="2590800"/>
            <a:ext cx="5821759" cy="280704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7200" y="5929312"/>
            <a:ext cx="609600" cy="609600"/>
          </a:xfrm>
          <a:prstGeom prst="rect">
            <a:avLst/>
          </a:prstGeom>
        </p:spPr>
      </p:pic>
    </p:spTree>
    <p:extLst>
      <p:ext uri="{BB962C8B-B14F-4D97-AF65-F5344CB8AC3E}">
        <p14:creationId xmlns:p14="http://schemas.microsoft.com/office/powerpoint/2010/main" val="3001812454"/>
      </p:ext>
    </p:extLst>
  </p:cSld>
  <p:clrMapOvr>
    <a:masterClrMapping/>
  </p:clrMapOvr>
  <mc:AlternateContent xmlns:mc="http://schemas.openxmlformats.org/markup-compatibility/2006" xmlns:p14="http://schemas.microsoft.com/office/powerpoint/2010/main">
    <mc:Choice Requires="p14">
      <p:transition spd="slow" p14:dur="2000" advTm="6041"/>
    </mc:Choice>
    <mc:Fallback xmlns="">
      <p:transition spd="slow" advTm="604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Main Functions</a:t>
            </a:r>
            <a:endParaRPr lang="en-US" dirty="0"/>
          </a:p>
        </p:txBody>
      </p:sp>
      <p:sp>
        <p:nvSpPr>
          <p:cNvPr id="3" name="Content Placeholder 2"/>
          <p:cNvSpPr>
            <a:spLocks noGrp="1"/>
          </p:cNvSpPr>
          <p:nvPr>
            <p:ph idx="1"/>
          </p:nvPr>
        </p:nvSpPr>
        <p:spPr>
          <a:xfrm>
            <a:off x="457200" y="1600201"/>
            <a:ext cx="8077200" cy="609600"/>
          </a:xfrm>
        </p:spPr>
        <p:txBody>
          <a:bodyPr>
            <a:noAutofit/>
          </a:bodyPr>
          <a:lstStyle/>
          <a:p>
            <a:pPr marL="0" indent="0">
              <a:buNone/>
            </a:pPr>
            <a:r>
              <a:rPr lang="en-US" sz="2800" dirty="0" smtClean="0">
                <a:solidFill>
                  <a:schemeClr val="accent4"/>
                </a:solidFill>
              </a:rPr>
              <a:t>D. </a:t>
            </a:r>
            <a:r>
              <a:rPr lang="en-US" sz="2800" u="sng" dirty="0">
                <a:solidFill>
                  <a:schemeClr val="accent4"/>
                </a:solidFill>
              </a:rPr>
              <a:t>Listings of scheduled and completed study visits</a:t>
            </a:r>
          </a:p>
          <a:p>
            <a:pPr marL="0" lvl="0" indent="0">
              <a:buNone/>
            </a:pPr>
            <a:endParaRPr lang="en-US" sz="2800" dirty="0">
              <a:solidFill>
                <a:schemeClr val="accent3"/>
              </a:solidFill>
            </a:endParaRPr>
          </a:p>
          <a:p>
            <a:pPr>
              <a:spcBef>
                <a:spcPts val="0"/>
              </a:spcBef>
              <a:buClr>
                <a:schemeClr val="accent3"/>
              </a:buClr>
              <a:buSzPct val="125000"/>
              <a:buFontTx/>
              <a:buChar char="-"/>
            </a:pPr>
            <a:r>
              <a:rPr lang="en-US" sz="2800" dirty="0" smtClean="0"/>
              <a:t>Listings for visits scheduled within the two weeks:</a:t>
            </a:r>
          </a:p>
          <a:p>
            <a:pPr>
              <a:spcBef>
                <a:spcPts val="0"/>
              </a:spcBef>
              <a:buClr>
                <a:schemeClr val="accent3"/>
              </a:buClr>
              <a:buSzPct val="125000"/>
              <a:buFontTx/>
              <a:buChar char="-"/>
            </a:pPr>
            <a:endParaRPr lang="en-US" sz="2800" dirty="0"/>
          </a:p>
          <a:p>
            <a:pPr>
              <a:spcBef>
                <a:spcPts val="0"/>
              </a:spcBef>
              <a:buClr>
                <a:schemeClr val="accent3"/>
              </a:buClr>
              <a:buSzPct val="125000"/>
              <a:buFontTx/>
              <a:buChar char="-"/>
            </a:pPr>
            <a:endParaRPr lang="en-US" sz="2800" dirty="0" smtClean="0"/>
          </a:p>
          <a:p>
            <a:pPr>
              <a:spcBef>
                <a:spcPts val="0"/>
              </a:spcBef>
              <a:buClr>
                <a:schemeClr val="accent3"/>
              </a:buClr>
              <a:buSzPct val="125000"/>
              <a:buFontTx/>
              <a:buChar char="-"/>
            </a:pPr>
            <a:endParaRPr lang="en-US" sz="2800" dirty="0"/>
          </a:p>
          <a:p>
            <a:pPr>
              <a:spcBef>
                <a:spcPts val="0"/>
              </a:spcBef>
              <a:buClr>
                <a:schemeClr val="accent3"/>
              </a:buClr>
              <a:buSzPct val="125000"/>
              <a:buFontTx/>
              <a:buChar char="-"/>
            </a:pPr>
            <a:r>
              <a:rPr lang="en-US" sz="2800" dirty="0" smtClean="0"/>
              <a:t>Monthly summary of scheduled and actual visits:</a:t>
            </a:r>
          </a:p>
          <a:p>
            <a:pPr marL="0" indent="0">
              <a:spcBef>
                <a:spcPts val="0"/>
              </a:spcBef>
              <a:buClr>
                <a:schemeClr val="accent3"/>
              </a:buClr>
              <a:buSzPct val="125000"/>
              <a:buNone/>
            </a:pPr>
            <a:endParaRPr lang="en-US" sz="2800" dirty="0" smtClean="0"/>
          </a:p>
        </p:txBody>
      </p:sp>
      <p:pic>
        <p:nvPicPr>
          <p:cNvPr id="5"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6"/>
          <a:stretch>
            <a:fillRect/>
          </a:stretch>
        </p:blipFill>
        <p:spPr>
          <a:xfrm>
            <a:off x="1447800" y="3124200"/>
            <a:ext cx="5943600" cy="880745"/>
          </a:xfrm>
          <a:prstGeom prst="rect">
            <a:avLst/>
          </a:prstGeom>
        </p:spPr>
      </p:pic>
      <p:pic>
        <p:nvPicPr>
          <p:cNvPr id="9" name="Picture 8"/>
          <p:cNvPicPr/>
          <p:nvPr/>
        </p:nvPicPr>
        <p:blipFill>
          <a:blip r:embed="rId7"/>
          <a:stretch>
            <a:fillRect/>
          </a:stretch>
        </p:blipFill>
        <p:spPr>
          <a:xfrm>
            <a:off x="1484523" y="4924852"/>
            <a:ext cx="5486400" cy="1750451"/>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 y="5871745"/>
            <a:ext cx="609600" cy="609600"/>
          </a:xfrm>
          <a:prstGeom prst="rect">
            <a:avLst/>
          </a:prstGeom>
        </p:spPr>
      </p:pic>
    </p:spTree>
    <p:extLst>
      <p:ext uri="{BB962C8B-B14F-4D97-AF65-F5344CB8AC3E}">
        <p14:creationId xmlns:p14="http://schemas.microsoft.com/office/powerpoint/2010/main" val="996770043"/>
      </p:ext>
    </p:extLst>
  </p:cSld>
  <p:clrMapOvr>
    <a:masterClrMapping/>
  </p:clrMapOvr>
  <mc:AlternateContent xmlns:mc="http://schemas.openxmlformats.org/markup-compatibility/2006" xmlns:p14="http://schemas.microsoft.com/office/powerpoint/2010/main">
    <mc:Choice Requires="p14">
      <p:transition spd="slow" p14:dur="2000" advTm="4554"/>
    </mc:Choice>
    <mc:Fallback xmlns="">
      <p:transition spd="slow" advTm="45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1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Main Functions</a:t>
            </a:r>
            <a:endParaRPr lang="en-US" dirty="0"/>
          </a:p>
        </p:txBody>
      </p:sp>
      <p:sp>
        <p:nvSpPr>
          <p:cNvPr id="3" name="Content Placeholder 2"/>
          <p:cNvSpPr>
            <a:spLocks noGrp="1"/>
          </p:cNvSpPr>
          <p:nvPr>
            <p:ph idx="1"/>
          </p:nvPr>
        </p:nvSpPr>
        <p:spPr>
          <a:xfrm>
            <a:off x="457200" y="1600200"/>
            <a:ext cx="8077200" cy="914399"/>
          </a:xfrm>
        </p:spPr>
        <p:txBody>
          <a:bodyPr>
            <a:noAutofit/>
          </a:bodyPr>
          <a:lstStyle/>
          <a:p>
            <a:pPr marL="0" lvl="0" indent="0">
              <a:buNone/>
            </a:pPr>
            <a:r>
              <a:rPr lang="en-US" sz="2800" dirty="0" smtClean="0">
                <a:solidFill>
                  <a:schemeClr val="accent3"/>
                </a:solidFill>
              </a:rPr>
              <a:t>E</a:t>
            </a:r>
            <a:r>
              <a:rPr lang="en-US" sz="2800" dirty="0">
                <a:solidFill>
                  <a:schemeClr val="accent3"/>
                </a:solidFill>
              </a:rPr>
              <a:t>. </a:t>
            </a:r>
            <a:r>
              <a:rPr lang="en-US" sz="2800" u="sng" dirty="0">
                <a:solidFill>
                  <a:schemeClr val="accent3"/>
                </a:solidFill>
              </a:rPr>
              <a:t>Listings of study participants who are </a:t>
            </a:r>
            <a:r>
              <a:rPr lang="en-US" sz="2800" u="sng" dirty="0" smtClean="0">
                <a:solidFill>
                  <a:schemeClr val="accent3"/>
                </a:solidFill>
              </a:rPr>
              <a:t>late </a:t>
            </a:r>
            <a:r>
              <a:rPr lang="en-US" sz="2800" u="sng" dirty="0">
                <a:solidFill>
                  <a:schemeClr val="accent3"/>
                </a:solidFill>
              </a:rPr>
              <a:t>for scheduled visits</a:t>
            </a:r>
          </a:p>
          <a:p>
            <a:pPr marL="0" lvl="0" indent="0">
              <a:buNone/>
            </a:pPr>
            <a:endParaRPr lang="en-US" sz="2800" dirty="0">
              <a:solidFill>
                <a:schemeClr val="accent3"/>
              </a:solidFill>
            </a:endParaRPr>
          </a:p>
          <a:p>
            <a:pPr marL="0" indent="0">
              <a:spcBef>
                <a:spcPts val="0"/>
              </a:spcBef>
              <a:buClr>
                <a:schemeClr val="accent3"/>
              </a:buClr>
              <a:buSzPct val="125000"/>
              <a:buNone/>
            </a:pPr>
            <a:endParaRPr lang="en-US" sz="2800" dirty="0" smtClean="0"/>
          </a:p>
        </p:txBody>
      </p:sp>
      <p:pic>
        <p:nvPicPr>
          <p:cNvPr id="5"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6"/>
          <a:stretch>
            <a:fillRect/>
          </a:stretch>
        </p:blipFill>
        <p:spPr>
          <a:xfrm>
            <a:off x="1447800" y="3048000"/>
            <a:ext cx="5715000" cy="2171150"/>
          </a:xfrm>
          <a:prstGeom prst="rect">
            <a:avLst/>
          </a:prstGeom>
          <a:ln>
            <a:solidFill>
              <a:schemeClr val="tx1"/>
            </a:solidFill>
          </a:ln>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6147233"/>
            <a:ext cx="609600" cy="609600"/>
          </a:xfrm>
          <a:prstGeom prst="rect">
            <a:avLst/>
          </a:prstGeom>
        </p:spPr>
      </p:pic>
    </p:spTree>
    <p:extLst>
      <p:ext uri="{BB962C8B-B14F-4D97-AF65-F5344CB8AC3E}">
        <p14:creationId xmlns:p14="http://schemas.microsoft.com/office/powerpoint/2010/main" val="1148534370"/>
      </p:ext>
    </p:extLst>
  </p:cSld>
  <p:clrMapOvr>
    <a:masterClrMapping/>
  </p:clrMapOvr>
  <mc:AlternateContent xmlns:mc="http://schemas.openxmlformats.org/markup-compatibility/2006" xmlns:p14="http://schemas.microsoft.com/office/powerpoint/2010/main">
    <mc:Choice Requires="p14">
      <p:transition spd="slow" p14:dur="2000" advTm="4554"/>
    </mc:Choice>
    <mc:Fallback xmlns="">
      <p:transition spd="slow" advTm="45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8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PTD User Manual</a:t>
            </a:r>
            <a:endParaRPr lang="en-US" dirty="0"/>
          </a:p>
        </p:txBody>
      </p:sp>
      <p:sp>
        <p:nvSpPr>
          <p:cNvPr id="3" name="Content Placeholder 2"/>
          <p:cNvSpPr>
            <a:spLocks noGrp="1"/>
          </p:cNvSpPr>
          <p:nvPr>
            <p:ph idx="1"/>
          </p:nvPr>
        </p:nvSpPr>
        <p:spPr>
          <a:xfrm>
            <a:off x="5257800" y="1981200"/>
            <a:ext cx="3352800" cy="3200400"/>
          </a:xfrm>
        </p:spPr>
        <p:txBody>
          <a:bodyPr>
            <a:noAutofit/>
          </a:bodyPr>
          <a:lstStyle/>
          <a:p>
            <a:pPr>
              <a:spcBef>
                <a:spcPts val="0"/>
              </a:spcBef>
              <a:buClr>
                <a:schemeClr val="accent3"/>
              </a:buClr>
              <a:buSzPct val="125000"/>
            </a:pPr>
            <a:r>
              <a:rPr lang="en-US" sz="2000" dirty="0" smtClean="0"/>
              <a:t>PTD User Manual provides detailed information and instructions for entering and updating visits and generating reports.  </a:t>
            </a:r>
          </a:p>
          <a:p>
            <a:pPr>
              <a:spcBef>
                <a:spcPts val="0"/>
              </a:spcBef>
              <a:buClr>
                <a:schemeClr val="accent3"/>
              </a:buClr>
              <a:buSzPct val="125000"/>
            </a:pPr>
            <a:endParaRPr lang="en-US" sz="2000" dirty="0" smtClean="0"/>
          </a:p>
          <a:p>
            <a:pPr>
              <a:spcBef>
                <a:spcPts val="0"/>
              </a:spcBef>
              <a:buClr>
                <a:schemeClr val="accent3"/>
              </a:buClr>
              <a:buSzPct val="125000"/>
            </a:pPr>
            <a:r>
              <a:rPr lang="en-US" sz="2000" dirty="0" smtClean="0"/>
              <a:t>Please refer to this document to review tips for navigating the database</a:t>
            </a:r>
          </a:p>
          <a:p>
            <a:pPr>
              <a:spcBef>
                <a:spcPts val="0"/>
              </a:spcBef>
              <a:buClr>
                <a:schemeClr val="accent3"/>
              </a:buClr>
              <a:buSzPct val="125000"/>
            </a:pPr>
            <a:endParaRPr lang="en-US" sz="2800" dirty="0"/>
          </a:p>
          <a:p>
            <a:pPr>
              <a:spcBef>
                <a:spcPts val="0"/>
              </a:spcBef>
              <a:buClr>
                <a:schemeClr val="accent3"/>
              </a:buClr>
              <a:buSzPct val="125000"/>
            </a:pPr>
            <a:endParaRPr lang="en-US" sz="2800" dirty="0" smtClean="0"/>
          </a:p>
        </p:txBody>
      </p:sp>
      <p:pic>
        <p:nvPicPr>
          <p:cNvPr id="5"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a:off x="914400" y="1421182"/>
            <a:ext cx="3657600" cy="5078839"/>
          </a:xfrm>
          <a:prstGeom prst="rect">
            <a:avLst/>
          </a:prstGeom>
          <a:ln>
            <a:solidFill>
              <a:schemeClr val="tx1"/>
            </a:solidFill>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6132428"/>
            <a:ext cx="609600" cy="609600"/>
          </a:xfrm>
          <a:prstGeom prst="rect">
            <a:avLst/>
          </a:prstGeom>
        </p:spPr>
      </p:pic>
    </p:spTree>
    <p:extLst>
      <p:ext uri="{BB962C8B-B14F-4D97-AF65-F5344CB8AC3E}">
        <p14:creationId xmlns:p14="http://schemas.microsoft.com/office/powerpoint/2010/main" val="2985475675"/>
      </p:ext>
    </p:extLst>
  </p:cSld>
  <p:clrMapOvr>
    <a:masterClrMapping/>
  </p:clrMapOvr>
  <mc:AlternateContent xmlns:mc="http://schemas.openxmlformats.org/markup-compatibility/2006" xmlns:p14="http://schemas.microsoft.com/office/powerpoint/2010/main">
    <mc:Choice Requires="p14">
      <p:transition spd="slow" p14:dur="2000" advTm="4554"/>
    </mc:Choice>
    <mc:Fallback xmlns="">
      <p:transition spd="slow" advTm="45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Logistics</a:t>
            </a:r>
            <a:endParaRPr lang="en-US" dirty="0"/>
          </a:p>
        </p:txBody>
      </p:sp>
      <p:sp>
        <p:nvSpPr>
          <p:cNvPr id="3" name="Content Placeholder 2"/>
          <p:cNvSpPr>
            <a:spLocks noGrp="1"/>
          </p:cNvSpPr>
          <p:nvPr>
            <p:ph idx="1"/>
          </p:nvPr>
        </p:nvSpPr>
        <p:spPr/>
        <p:txBody>
          <a:bodyPr>
            <a:noAutofit/>
          </a:bodyPr>
          <a:lstStyle/>
          <a:p>
            <a:pPr>
              <a:spcBef>
                <a:spcPts val="0"/>
              </a:spcBef>
              <a:buClr>
                <a:schemeClr val="accent3"/>
              </a:buClr>
              <a:buSzPct val="125000"/>
            </a:pPr>
            <a:r>
              <a:rPr lang="en-US" sz="2800" dirty="0" smtClean="0"/>
              <a:t>Database and User Manual located on the MTN-025 Study Implementation Materials Webpage under ‘</a:t>
            </a:r>
            <a:r>
              <a:rPr lang="en-US" sz="2800" dirty="0"/>
              <a:t>other tools/templates’: </a:t>
            </a:r>
            <a:r>
              <a:rPr lang="en-US" sz="2000" dirty="0">
                <a:hlinkClick r:id="rId5"/>
              </a:rPr>
              <a:t>http://</a:t>
            </a:r>
            <a:r>
              <a:rPr lang="en-US" sz="2000" dirty="0" smtClean="0">
                <a:hlinkClick r:id="rId5"/>
              </a:rPr>
              <a:t>www.mtnstopshiv.org/node/7330</a:t>
            </a:r>
            <a:endParaRPr lang="en-US" sz="2000" dirty="0" smtClean="0"/>
          </a:p>
          <a:p>
            <a:pPr>
              <a:spcBef>
                <a:spcPts val="0"/>
              </a:spcBef>
              <a:buClr>
                <a:schemeClr val="accent3"/>
              </a:buClr>
              <a:buSzPct val="125000"/>
            </a:pPr>
            <a:endParaRPr lang="en-US" sz="2800" dirty="0" smtClean="0"/>
          </a:p>
          <a:p>
            <a:pPr>
              <a:spcBef>
                <a:spcPts val="0"/>
              </a:spcBef>
              <a:buClr>
                <a:schemeClr val="accent3"/>
              </a:buClr>
              <a:buSzPct val="125000"/>
            </a:pPr>
            <a:endParaRPr lang="en-US" sz="2800" dirty="0"/>
          </a:p>
          <a:p>
            <a:pPr>
              <a:spcBef>
                <a:spcPts val="0"/>
              </a:spcBef>
              <a:buClr>
                <a:schemeClr val="accent3"/>
              </a:buClr>
              <a:buSzPct val="125000"/>
            </a:pPr>
            <a:endParaRPr lang="en-US" sz="2800" dirty="0" smtClean="0"/>
          </a:p>
        </p:txBody>
      </p:sp>
      <p:pic>
        <p:nvPicPr>
          <p:cNvPr id="5" name="Picture 4" descr="C:\Users\amayo\AppData\Local\Microsoft\Windows\Temporary Internet Files\Content.Outlook\HHF5TJ64\Hope_Study_1Tag_PMS (0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a:stretch>
            <a:fillRect/>
          </a:stretch>
        </p:blipFill>
        <p:spPr>
          <a:xfrm>
            <a:off x="1447800" y="3306888"/>
            <a:ext cx="5586412" cy="3292224"/>
          </a:xfrm>
          <a:prstGeom prst="rect">
            <a:avLst/>
          </a:prstGeom>
        </p:spPr>
      </p:pic>
      <p:sp>
        <p:nvSpPr>
          <p:cNvPr id="6" name="Oval 5"/>
          <p:cNvSpPr/>
          <p:nvPr/>
        </p:nvSpPr>
        <p:spPr>
          <a:xfrm>
            <a:off x="1485014" y="4419600"/>
            <a:ext cx="3620386"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525314" y="4419600"/>
            <a:ext cx="762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 y="6159703"/>
            <a:ext cx="609600" cy="609600"/>
          </a:xfrm>
          <a:prstGeom prst="rect">
            <a:avLst/>
          </a:prstGeom>
        </p:spPr>
      </p:pic>
    </p:spTree>
    <p:extLst>
      <p:ext uri="{BB962C8B-B14F-4D97-AF65-F5344CB8AC3E}">
        <p14:creationId xmlns:p14="http://schemas.microsoft.com/office/powerpoint/2010/main" val="3854140167"/>
      </p:ext>
    </p:extLst>
  </p:cSld>
  <p:clrMapOvr>
    <a:masterClrMapping/>
  </p:clrMapOvr>
  <mc:AlternateContent xmlns:mc="http://schemas.openxmlformats.org/markup-compatibility/2006" xmlns:p14="http://schemas.microsoft.com/office/powerpoint/2010/main">
    <mc:Choice Requires="p14">
      <p:transition spd="slow" p14:dur="2000" advTm="4554"/>
    </mc:Choice>
    <mc:Fallback xmlns="">
      <p:transition spd="slow" advTm="45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9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Encryption and Security</a:t>
            </a:r>
            <a:endParaRPr lang="en-US" dirty="0"/>
          </a:p>
        </p:txBody>
      </p:sp>
      <p:sp>
        <p:nvSpPr>
          <p:cNvPr id="3" name="Content Placeholder 2"/>
          <p:cNvSpPr>
            <a:spLocks noGrp="1"/>
          </p:cNvSpPr>
          <p:nvPr>
            <p:ph idx="1"/>
          </p:nvPr>
        </p:nvSpPr>
        <p:spPr/>
        <p:txBody>
          <a:bodyPr>
            <a:noAutofit/>
          </a:bodyPr>
          <a:lstStyle/>
          <a:p>
            <a:pPr>
              <a:spcBef>
                <a:spcPts val="0"/>
              </a:spcBef>
              <a:buClr>
                <a:schemeClr val="accent3"/>
              </a:buClr>
              <a:buSzPct val="125000"/>
            </a:pPr>
            <a:r>
              <a:rPr lang="en-US" sz="2400" dirty="0" smtClean="0"/>
              <a:t>Database is password encrypted for security purposes</a:t>
            </a:r>
          </a:p>
          <a:p>
            <a:pPr marL="0" indent="0">
              <a:spcBef>
                <a:spcPts val="0"/>
              </a:spcBef>
              <a:buClr>
                <a:schemeClr val="accent3"/>
              </a:buClr>
              <a:buSzPct val="125000"/>
              <a:buNone/>
            </a:pPr>
            <a:endParaRPr lang="en-US" sz="2400" dirty="0" smtClean="0"/>
          </a:p>
          <a:p>
            <a:pPr>
              <a:spcBef>
                <a:spcPts val="0"/>
              </a:spcBef>
              <a:buClr>
                <a:schemeClr val="accent3"/>
              </a:buClr>
              <a:buSzPct val="125000"/>
            </a:pPr>
            <a:r>
              <a:rPr lang="en-US" sz="2400" dirty="0" smtClean="0"/>
              <a:t>Password will need to be entered each time the database is opened</a:t>
            </a:r>
          </a:p>
          <a:p>
            <a:pPr marL="0" indent="0">
              <a:spcBef>
                <a:spcPts val="0"/>
              </a:spcBef>
              <a:buClr>
                <a:schemeClr val="accent3"/>
              </a:buClr>
              <a:buSzPct val="125000"/>
              <a:buNone/>
            </a:pPr>
            <a:endParaRPr lang="en-US" sz="2400" dirty="0" smtClean="0"/>
          </a:p>
          <a:p>
            <a:pPr>
              <a:spcBef>
                <a:spcPts val="0"/>
              </a:spcBef>
              <a:buClr>
                <a:schemeClr val="accent3"/>
              </a:buClr>
              <a:buSzPct val="125000"/>
            </a:pPr>
            <a:r>
              <a:rPr lang="en-US" sz="2400" dirty="0" smtClean="0"/>
              <a:t>SCHARP will send password via email upon site activation</a:t>
            </a:r>
          </a:p>
          <a:p>
            <a:pPr>
              <a:spcBef>
                <a:spcPts val="0"/>
              </a:spcBef>
              <a:buClr>
                <a:schemeClr val="accent3"/>
              </a:buClr>
              <a:buSzPct val="125000"/>
            </a:pPr>
            <a:endParaRPr lang="en-US" sz="2400" dirty="0" smtClean="0"/>
          </a:p>
          <a:p>
            <a:pPr>
              <a:spcBef>
                <a:spcPts val="0"/>
              </a:spcBef>
              <a:buClr>
                <a:schemeClr val="accent3"/>
              </a:buClr>
              <a:buSzPct val="125000"/>
            </a:pPr>
            <a:r>
              <a:rPr lang="en-US" sz="2400" dirty="0" smtClean="0"/>
              <a:t>The PTD should be downloaded onto a secured site computer.</a:t>
            </a:r>
          </a:p>
          <a:p>
            <a:pPr>
              <a:spcBef>
                <a:spcPts val="0"/>
              </a:spcBef>
              <a:buClr>
                <a:schemeClr val="accent3"/>
              </a:buClr>
              <a:buSzPct val="125000"/>
            </a:pPr>
            <a:endParaRPr lang="en-US" sz="2800" dirty="0"/>
          </a:p>
          <a:p>
            <a:pPr>
              <a:spcBef>
                <a:spcPts val="0"/>
              </a:spcBef>
              <a:buClr>
                <a:schemeClr val="accent3"/>
              </a:buClr>
              <a:buSzPct val="125000"/>
            </a:pPr>
            <a:endParaRPr lang="en-US" sz="2800" dirty="0" smtClean="0"/>
          </a:p>
        </p:txBody>
      </p:sp>
      <p:pic>
        <p:nvPicPr>
          <p:cNvPr id="5"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1905000" y="5422402"/>
            <a:ext cx="762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p:nvPr/>
        </p:nvPicPr>
        <p:blipFill>
          <a:blip r:embed="rId6"/>
          <a:stretch>
            <a:fillRect/>
          </a:stretch>
        </p:blipFill>
        <p:spPr>
          <a:xfrm>
            <a:off x="2667000" y="5029200"/>
            <a:ext cx="3590925" cy="154305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4750" y="5966806"/>
            <a:ext cx="609600" cy="609600"/>
          </a:xfrm>
          <a:prstGeom prst="rect">
            <a:avLst/>
          </a:prstGeom>
        </p:spPr>
      </p:pic>
    </p:spTree>
    <p:extLst>
      <p:ext uri="{BB962C8B-B14F-4D97-AF65-F5344CB8AC3E}">
        <p14:creationId xmlns:p14="http://schemas.microsoft.com/office/powerpoint/2010/main" val="1003023281"/>
      </p:ext>
    </p:extLst>
  </p:cSld>
  <p:clrMapOvr>
    <a:masterClrMapping/>
  </p:clrMapOvr>
  <mc:AlternateContent xmlns:mc="http://schemas.openxmlformats.org/markup-compatibility/2006" xmlns:p14="http://schemas.microsoft.com/office/powerpoint/2010/main">
    <mc:Choice Requires="p14">
      <p:transition spd="slow" p14:dur="2000" advTm="4554"/>
    </mc:Choice>
    <mc:Fallback xmlns="">
      <p:transition spd="slow" advTm="45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9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Questions? </a:t>
            </a:r>
          </a:p>
        </p:txBody>
      </p:sp>
      <p:pic>
        <p:nvPicPr>
          <p:cNvPr id="5"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everydayinterviewtips.com/wp-content/uploads/2014/10/65975854-Marek-question-mark-on-post-it-note.jpg"/>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1905000" y="3352800"/>
            <a:ext cx="4876800" cy="3251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1600" y="1442690"/>
            <a:ext cx="6865620" cy="2092881"/>
          </a:xfrm>
          <a:prstGeom prst="rect">
            <a:avLst/>
          </a:prstGeom>
          <a:noFill/>
        </p:spPr>
        <p:txBody>
          <a:bodyPr wrap="square" rtlCol="0">
            <a:spAutoFit/>
          </a:bodyPr>
          <a:lstStyle/>
          <a:p>
            <a:r>
              <a:rPr lang="en-US" sz="2800" u="sng" dirty="0" smtClean="0"/>
              <a:t>Contact the HOPE Clinical Data Managers:</a:t>
            </a:r>
          </a:p>
          <a:p>
            <a:endParaRPr lang="en-US" sz="2800" dirty="0" smtClean="0"/>
          </a:p>
          <a:p>
            <a:pPr marL="342900" indent="-342900">
              <a:buFont typeface="Wingdings" panose="05000000000000000000" pitchFamily="2" charset="2"/>
              <a:buChar char="v"/>
            </a:pPr>
            <a:r>
              <a:rPr lang="en-US" sz="2800" dirty="0" smtClean="0"/>
              <a:t>Jen Berthiaume (jberthia@scharp.org)</a:t>
            </a:r>
          </a:p>
          <a:p>
            <a:pPr marL="342900" indent="-342900">
              <a:buFont typeface="Wingdings" panose="05000000000000000000" pitchFamily="2" charset="2"/>
              <a:buChar char="v"/>
            </a:pPr>
            <a:r>
              <a:rPr lang="en-US" sz="2800" dirty="0" smtClean="0"/>
              <a:t>Melissa Peda (mapeda@scharp.org)</a:t>
            </a:r>
          </a:p>
          <a:p>
            <a:pPr marL="285750" indent="-285750">
              <a:buFontTx/>
              <a:buChar char="-"/>
            </a:pP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4780" y="6132428"/>
            <a:ext cx="609600" cy="609600"/>
          </a:xfrm>
          <a:prstGeom prst="rect">
            <a:avLst/>
          </a:prstGeom>
        </p:spPr>
      </p:pic>
    </p:spTree>
    <p:extLst>
      <p:ext uri="{BB962C8B-B14F-4D97-AF65-F5344CB8AC3E}">
        <p14:creationId xmlns:p14="http://schemas.microsoft.com/office/powerpoint/2010/main" val="2899579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Participant Tracking Database (PTD) Overview</a:t>
            </a:r>
            <a:endParaRPr lang="en-US" dirty="0"/>
          </a:p>
        </p:txBody>
      </p:sp>
      <p:sp>
        <p:nvSpPr>
          <p:cNvPr id="3" name="Content Placeholder 2"/>
          <p:cNvSpPr>
            <a:spLocks noGrp="1"/>
          </p:cNvSpPr>
          <p:nvPr>
            <p:ph idx="1"/>
          </p:nvPr>
        </p:nvSpPr>
        <p:spPr>
          <a:xfrm>
            <a:off x="457200" y="1927370"/>
            <a:ext cx="8229600" cy="4525963"/>
          </a:xfrm>
        </p:spPr>
        <p:txBody>
          <a:bodyPr>
            <a:noAutofit/>
          </a:bodyPr>
          <a:lstStyle/>
          <a:p>
            <a:pPr>
              <a:spcBef>
                <a:spcPts val="0"/>
              </a:spcBef>
              <a:buClr>
                <a:schemeClr val="accent3"/>
              </a:buClr>
              <a:buSzPct val="125000"/>
            </a:pPr>
            <a:r>
              <a:rPr lang="en-US" sz="2800" dirty="0" smtClean="0"/>
              <a:t>Access database is an optional tool for tracking participant visit scheduling and visits throughout HOPE</a:t>
            </a:r>
          </a:p>
          <a:p>
            <a:pPr marL="0" indent="0">
              <a:spcBef>
                <a:spcPts val="0"/>
              </a:spcBef>
              <a:buClr>
                <a:schemeClr val="accent3"/>
              </a:buClr>
              <a:buSzPct val="125000"/>
              <a:buNone/>
            </a:pPr>
            <a:endParaRPr lang="en-US" sz="2800" dirty="0" smtClean="0"/>
          </a:p>
          <a:p>
            <a:pPr>
              <a:spcBef>
                <a:spcPts val="0"/>
              </a:spcBef>
              <a:buClr>
                <a:schemeClr val="accent3"/>
              </a:buClr>
              <a:buSzPct val="125000"/>
            </a:pPr>
            <a:r>
              <a:rPr lang="en-US" sz="2800" dirty="0" smtClean="0"/>
              <a:t>Very </a:t>
            </a:r>
            <a:r>
              <a:rPr lang="en-US" sz="2800" dirty="0"/>
              <a:t>similar to the MTN-020/ASPIRE </a:t>
            </a:r>
            <a:r>
              <a:rPr lang="en-US" sz="2800" dirty="0" smtClean="0"/>
              <a:t>PTD</a:t>
            </a:r>
          </a:p>
          <a:p>
            <a:pPr marL="0" indent="0">
              <a:spcBef>
                <a:spcPts val="0"/>
              </a:spcBef>
              <a:buClr>
                <a:schemeClr val="accent3"/>
              </a:buClr>
              <a:buSzPct val="125000"/>
              <a:buNone/>
            </a:pPr>
            <a:endParaRPr lang="en-US" sz="2800" dirty="0" smtClean="0"/>
          </a:p>
          <a:p>
            <a:pPr>
              <a:spcBef>
                <a:spcPts val="0"/>
              </a:spcBef>
              <a:buClr>
                <a:schemeClr val="accent3"/>
              </a:buClr>
              <a:buSzPct val="125000"/>
            </a:pPr>
            <a:r>
              <a:rPr lang="en-US" sz="2800" dirty="0" smtClean="0"/>
              <a:t>The database is an Access 2000-2003 file. Please contact your site IT for technical issues related to Microsoft Access versioning.</a:t>
            </a:r>
          </a:p>
          <a:p>
            <a:pPr marL="0" indent="0">
              <a:spcBef>
                <a:spcPts val="0"/>
              </a:spcBef>
              <a:buClr>
                <a:schemeClr val="accent3"/>
              </a:buClr>
              <a:buSzPct val="125000"/>
              <a:buNone/>
            </a:pPr>
            <a:endParaRPr lang="en-US" sz="2800" dirty="0" smtClean="0"/>
          </a:p>
          <a:p>
            <a:pPr>
              <a:spcBef>
                <a:spcPts val="0"/>
              </a:spcBef>
              <a:buClr>
                <a:schemeClr val="accent3"/>
              </a:buClr>
              <a:buSzPct val="125000"/>
            </a:pPr>
            <a:endParaRPr lang="en-US" sz="2800" dirty="0" smtClean="0"/>
          </a:p>
        </p:txBody>
      </p:sp>
      <p:pic>
        <p:nvPicPr>
          <p:cNvPr id="5"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6119959"/>
            <a:ext cx="609600" cy="609600"/>
          </a:xfrm>
          <a:prstGeom prst="rect">
            <a:avLst/>
          </a:prstGeom>
        </p:spPr>
      </p:pic>
    </p:spTree>
    <p:extLst>
      <p:ext uri="{BB962C8B-B14F-4D97-AF65-F5344CB8AC3E}">
        <p14:creationId xmlns:p14="http://schemas.microsoft.com/office/powerpoint/2010/main" val="2350650120"/>
      </p:ext>
    </p:extLst>
  </p:cSld>
  <p:clrMapOvr>
    <a:masterClrMapping/>
  </p:clrMapOvr>
  <mc:AlternateContent xmlns:mc="http://schemas.openxmlformats.org/markup-compatibility/2006" xmlns:p14="http://schemas.microsoft.com/office/powerpoint/2010/main">
    <mc:Choice Requires="p14">
      <p:transition spd="slow" p14:dur="2000" advTm="4554"/>
    </mc:Choice>
    <mc:Fallback xmlns="">
      <p:transition spd="slow" advTm="45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29"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Main Functions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280207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descr="C:\Users\amayo\AppData\Local\Microsoft\Windows\Temporary Internet Files\Content.Outlook\HHF5TJ64\Hope_Study_1Tag_PMS (00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400" y="6003925"/>
            <a:ext cx="609600" cy="609600"/>
          </a:xfrm>
          <a:prstGeom prst="rect">
            <a:avLst/>
          </a:prstGeom>
        </p:spPr>
      </p:pic>
    </p:spTree>
    <p:extLst>
      <p:ext uri="{BB962C8B-B14F-4D97-AF65-F5344CB8AC3E}">
        <p14:creationId xmlns:p14="http://schemas.microsoft.com/office/powerpoint/2010/main" val="2803935831"/>
      </p:ext>
    </p:extLst>
  </p:cSld>
  <p:clrMapOvr>
    <a:masterClrMapping/>
  </p:clrMapOvr>
  <mc:AlternateContent xmlns:mc="http://schemas.openxmlformats.org/markup-compatibility/2006" xmlns:p14="http://schemas.microsoft.com/office/powerpoint/2010/main">
    <mc:Choice Requires="p14">
      <p:transition spd="slow" p14:dur="2000" advTm="4554"/>
    </mc:Choice>
    <mc:Fallback xmlns="">
      <p:transition spd="slow" advTm="45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5"/>
          <a:stretch>
            <a:fillRect/>
          </a:stretch>
        </p:blipFill>
        <p:spPr>
          <a:xfrm>
            <a:off x="1600200" y="2286000"/>
            <a:ext cx="5410200" cy="4267200"/>
          </a:xfrm>
          <a:prstGeom prst="rect">
            <a:avLst/>
          </a:prstGeom>
        </p:spPr>
      </p:pic>
      <p:sp>
        <p:nvSpPr>
          <p:cNvPr id="2" name="Title 1"/>
          <p:cNvSpPr>
            <a:spLocks noGrp="1"/>
          </p:cNvSpPr>
          <p:nvPr>
            <p:ph type="title"/>
          </p:nvPr>
        </p:nvSpPr>
        <p:spPr/>
        <p:txBody>
          <a:bodyPr/>
          <a:lstStyle/>
          <a:p>
            <a:r>
              <a:rPr lang="en-US" dirty="0" smtClean="0"/>
              <a:t>Database Main Functions</a:t>
            </a:r>
            <a:endParaRPr lang="en-US" dirty="0"/>
          </a:p>
        </p:txBody>
      </p:sp>
      <p:sp>
        <p:nvSpPr>
          <p:cNvPr id="3" name="Content Placeholder 2"/>
          <p:cNvSpPr>
            <a:spLocks noGrp="1"/>
          </p:cNvSpPr>
          <p:nvPr>
            <p:ph idx="1"/>
          </p:nvPr>
        </p:nvSpPr>
        <p:spPr/>
        <p:txBody>
          <a:bodyPr>
            <a:noAutofit/>
          </a:bodyPr>
          <a:lstStyle/>
          <a:p>
            <a:pPr marL="0" lvl="0" indent="0">
              <a:buNone/>
            </a:pPr>
            <a:r>
              <a:rPr lang="en-US" sz="2800" dirty="0" smtClean="0">
                <a:solidFill>
                  <a:schemeClr val="accent3"/>
                </a:solidFill>
              </a:rPr>
              <a:t>A. </a:t>
            </a:r>
            <a:r>
              <a:rPr lang="en-US" sz="2800" u="sng" dirty="0" smtClean="0">
                <a:solidFill>
                  <a:schemeClr val="accent3"/>
                </a:solidFill>
              </a:rPr>
              <a:t>Follow-up </a:t>
            </a:r>
            <a:r>
              <a:rPr lang="en-US" sz="2800" u="sng" dirty="0">
                <a:solidFill>
                  <a:schemeClr val="accent3"/>
                </a:solidFill>
              </a:rPr>
              <a:t>visit schedule</a:t>
            </a:r>
          </a:p>
          <a:p>
            <a:pPr marL="0" indent="0">
              <a:spcBef>
                <a:spcPts val="0"/>
              </a:spcBef>
              <a:buClr>
                <a:schemeClr val="accent3"/>
              </a:buClr>
              <a:buSzPct val="125000"/>
              <a:buNone/>
            </a:pPr>
            <a:endParaRPr lang="en-US" sz="2800" dirty="0" smtClean="0"/>
          </a:p>
        </p:txBody>
      </p:sp>
      <p:pic>
        <p:nvPicPr>
          <p:cNvPr id="5" name="Picture 4" descr="C:\Users\amayo\AppData\Local\Microsoft\Windows\Temporary Internet Files\Content.Outlook\HHF5TJ64\Hope_Study_1Tag_PMS (0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rot="10800000">
            <a:off x="5776913" y="3253581"/>
            <a:ext cx="762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5943600"/>
            <a:ext cx="609600" cy="609600"/>
          </a:xfrm>
          <a:prstGeom prst="rect">
            <a:avLst/>
          </a:prstGeom>
        </p:spPr>
      </p:pic>
    </p:spTree>
    <p:extLst>
      <p:ext uri="{BB962C8B-B14F-4D97-AF65-F5344CB8AC3E}">
        <p14:creationId xmlns:p14="http://schemas.microsoft.com/office/powerpoint/2010/main" val="1789288666"/>
      </p:ext>
    </p:extLst>
  </p:cSld>
  <p:clrMapOvr>
    <a:masterClrMapping/>
  </p:clrMapOvr>
  <mc:AlternateContent xmlns:mc="http://schemas.openxmlformats.org/markup-compatibility/2006" xmlns:p14="http://schemas.microsoft.com/office/powerpoint/2010/main">
    <mc:Choice Requires="p14">
      <p:transition spd="slow" p14:dur="2000" advTm="4554"/>
    </mc:Choice>
    <mc:Fallback xmlns="">
      <p:transition spd="slow" advTm="45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2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Main Functions</a:t>
            </a:r>
            <a:endParaRPr lang="en-US" dirty="0"/>
          </a:p>
        </p:txBody>
      </p:sp>
      <p:sp>
        <p:nvSpPr>
          <p:cNvPr id="3" name="Content Placeholder 2"/>
          <p:cNvSpPr>
            <a:spLocks noGrp="1"/>
          </p:cNvSpPr>
          <p:nvPr>
            <p:ph idx="1"/>
          </p:nvPr>
        </p:nvSpPr>
        <p:spPr/>
        <p:txBody>
          <a:bodyPr>
            <a:noAutofit/>
          </a:bodyPr>
          <a:lstStyle/>
          <a:p>
            <a:pPr marL="0" lvl="0" indent="0">
              <a:buNone/>
            </a:pPr>
            <a:r>
              <a:rPr lang="en-US" sz="2800" dirty="0" smtClean="0">
                <a:solidFill>
                  <a:schemeClr val="accent3"/>
                </a:solidFill>
              </a:rPr>
              <a:t>A. </a:t>
            </a:r>
            <a:r>
              <a:rPr lang="en-US" sz="2800" u="sng" dirty="0" smtClean="0">
                <a:solidFill>
                  <a:schemeClr val="accent3"/>
                </a:solidFill>
              </a:rPr>
              <a:t>Follow-up </a:t>
            </a:r>
            <a:r>
              <a:rPr lang="en-US" sz="2800" u="sng" dirty="0">
                <a:solidFill>
                  <a:schemeClr val="accent3"/>
                </a:solidFill>
              </a:rPr>
              <a:t>visit schedule</a:t>
            </a:r>
          </a:p>
          <a:p>
            <a:pPr marL="0" indent="0">
              <a:spcBef>
                <a:spcPts val="0"/>
              </a:spcBef>
              <a:buClr>
                <a:schemeClr val="accent3"/>
              </a:buClr>
              <a:buSzPct val="125000"/>
              <a:buNone/>
            </a:pPr>
            <a:endParaRPr lang="en-US" sz="2800" dirty="0" smtClean="0"/>
          </a:p>
        </p:txBody>
      </p:sp>
      <p:pic>
        <p:nvPicPr>
          <p:cNvPr id="5"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6"/>
          <a:stretch>
            <a:fillRect/>
          </a:stretch>
        </p:blipFill>
        <p:spPr>
          <a:xfrm>
            <a:off x="1524000" y="2362200"/>
            <a:ext cx="5257800" cy="3657600"/>
          </a:xfrm>
          <a:prstGeom prst="rect">
            <a:avLst/>
          </a:prstGeom>
          <a:solidFill>
            <a:schemeClr val="tx1"/>
          </a:solidFill>
          <a:ln>
            <a:solidFill>
              <a:schemeClr val="tx1"/>
            </a:solid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8600" y="6003925"/>
            <a:ext cx="609600" cy="609600"/>
          </a:xfrm>
          <a:prstGeom prst="rect">
            <a:avLst/>
          </a:prstGeom>
        </p:spPr>
      </p:pic>
    </p:spTree>
    <p:extLst>
      <p:ext uri="{BB962C8B-B14F-4D97-AF65-F5344CB8AC3E}">
        <p14:creationId xmlns:p14="http://schemas.microsoft.com/office/powerpoint/2010/main" val="207289734"/>
      </p:ext>
    </p:extLst>
  </p:cSld>
  <p:clrMapOvr>
    <a:masterClrMapping/>
  </p:clrMapOvr>
  <mc:AlternateContent xmlns:mc="http://schemas.openxmlformats.org/markup-compatibility/2006" xmlns:p14="http://schemas.microsoft.com/office/powerpoint/2010/main">
    <mc:Choice Requires="p14">
      <p:transition spd="slow" p14:dur="2000" advTm="4554"/>
    </mc:Choice>
    <mc:Fallback xmlns="">
      <p:transition spd="slow" advTm="45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5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5"/>
          <a:stretch>
            <a:fillRect/>
          </a:stretch>
        </p:blipFill>
        <p:spPr>
          <a:xfrm>
            <a:off x="1752600" y="2300563"/>
            <a:ext cx="5053013" cy="4143375"/>
          </a:xfrm>
          <a:prstGeom prst="rect">
            <a:avLst/>
          </a:prstGeom>
        </p:spPr>
      </p:pic>
      <p:sp>
        <p:nvSpPr>
          <p:cNvPr id="2" name="Title 1"/>
          <p:cNvSpPr>
            <a:spLocks noGrp="1"/>
          </p:cNvSpPr>
          <p:nvPr>
            <p:ph type="title"/>
          </p:nvPr>
        </p:nvSpPr>
        <p:spPr/>
        <p:txBody>
          <a:bodyPr/>
          <a:lstStyle/>
          <a:p>
            <a:r>
              <a:rPr lang="en-US" dirty="0" smtClean="0"/>
              <a:t>Database Main Functions</a:t>
            </a:r>
            <a:endParaRPr lang="en-US" dirty="0"/>
          </a:p>
        </p:txBody>
      </p:sp>
      <p:sp>
        <p:nvSpPr>
          <p:cNvPr id="3" name="Content Placeholder 2"/>
          <p:cNvSpPr>
            <a:spLocks noGrp="1"/>
          </p:cNvSpPr>
          <p:nvPr>
            <p:ph idx="1"/>
          </p:nvPr>
        </p:nvSpPr>
        <p:spPr/>
        <p:txBody>
          <a:bodyPr>
            <a:noAutofit/>
          </a:bodyPr>
          <a:lstStyle/>
          <a:p>
            <a:pPr marL="0" lvl="0" indent="0">
              <a:buNone/>
            </a:pPr>
            <a:r>
              <a:rPr lang="en-US" sz="2800" dirty="0" smtClean="0">
                <a:solidFill>
                  <a:schemeClr val="accent3"/>
                </a:solidFill>
              </a:rPr>
              <a:t>A. </a:t>
            </a:r>
            <a:r>
              <a:rPr lang="en-US" sz="2800" u="sng" dirty="0" smtClean="0">
                <a:solidFill>
                  <a:schemeClr val="accent3"/>
                </a:solidFill>
              </a:rPr>
              <a:t>Scheduling Follow-up Visits</a:t>
            </a:r>
            <a:endParaRPr lang="en-US" sz="2800" u="sng" dirty="0">
              <a:solidFill>
                <a:schemeClr val="accent3"/>
              </a:solidFill>
            </a:endParaRPr>
          </a:p>
          <a:p>
            <a:pPr marL="0" indent="0">
              <a:spcBef>
                <a:spcPts val="0"/>
              </a:spcBef>
              <a:buClr>
                <a:schemeClr val="accent3"/>
              </a:buClr>
              <a:buSzPct val="125000"/>
              <a:buNone/>
            </a:pPr>
            <a:endParaRPr lang="en-US" sz="2800" dirty="0" smtClean="0"/>
          </a:p>
        </p:txBody>
      </p:sp>
      <p:pic>
        <p:nvPicPr>
          <p:cNvPr id="5" name="Picture 4" descr="C:\Users\amayo\AppData\Local\Microsoft\Windows\Temporary Internet Files\Content.Outlook\HHF5TJ64\Hope_Study_1Tag_PMS (0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rot="10800000">
            <a:off x="6105526" y="2667000"/>
            <a:ext cx="700087"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6109826"/>
            <a:ext cx="609600" cy="609600"/>
          </a:xfrm>
          <a:prstGeom prst="rect">
            <a:avLst/>
          </a:prstGeom>
        </p:spPr>
      </p:pic>
    </p:spTree>
    <p:extLst>
      <p:ext uri="{BB962C8B-B14F-4D97-AF65-F5344CB8AC3E}">
        <p14:creationId xmlns:p14="http://schemas.microsoft.com/office/powerpoint/2010/main" val="277995215"/>
      </p:ext>
    </p:extLst>
  </p:cSld>
  <p:clrMapOvr>
    <a:masterClrMapping/>
  </p:clrMapOvr>
  <mc:AlternateContent xmlns:mc="http://schemas.openxmlformats.org/markup-compatibility/2006" xmlns:p14="http://schemas.microsoft.com/office/powerpoint/2010/main">
    <mc:Choice Requires="p14">
      <p:transition spd="slow" p14:dur="2000" advTm="4554"/>
    </mc:Choice>
    <mc:Fallback xmlns="">
      <p:transition spd="slow" advTm="45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Main Functions</a:t>
            </a:r>
            <a:endParaRPr lang="en-US" dirty="0"/>
          </a:p>
        </p:txBody>
      </p:sp>
      <p:sp>
        <p:nvSpPr>
          <p:cNvPr id="3" name="Content Placeholder 2"/>
          <p:cNvSpPr>
            <a:spLocks noGrp="1"/>
          </p:cNvSpPr>
          <p:nvPr>
            <p:ph idx="1"/>
          </p:nvPr>
        </p:nvSpPr>
        <p:spPr/>
        <p:txBody>
          <a:bodyPr>
            <a:noAutofit/>
          </a:bodyPr>
          <a:lstStyle/>
          <a:p>
            <a:pPr marL="0" lvl="0" indent="0">
              <a:buNone/>
            </a:pPr>
            <a:r>
              <a:rPr lang="en-US" sz="2800" dirty="0" smtClean="0">
                <a:solidFill>
                  <a:schemeClr val="accent3"/>
                </a:solidFill>
              </a:rPr>
              <a:t>A. </a:t>
            </a:r>
            <a:r>
              <a:rPr lang="en-US" sz="2800" u="sng" dirty="0" smtClean="0">
                <a:solidFill>
                  <a:schemeClr val="accent3"/>
                </a:solidFill>
              </a:rPr>
              <a:t>Scheduling Follow-up Visits</a:t>
            </a:r>
            <a:endParaRPr lang="en-US" sz="2800" u="sng" dirty="0">
              <a:solidFill>
                <a:schemeClr val="accent3"/>
              </a:solidFill>
            </a:endParaRPr>
          </a:p>
          <a:p>
            <a:pPr marL="0" indent="0">
              <a:spcBef>
                <a:spcPts val="0"/>
              </a:spcBef>
              <a:buClr>
                <a:schemeClr val="accent3"/>
              </a:buClr>
              <a:buSzPct val="125000"/>
              <a:buNone/>
            </a:pPr>
            <a:endParaRPr lang="en-US" sz="2800" dirty="0" smtClean="0"/>
          </a:p>
        </p:txBody>
      </p:sp>
      <p:pic>
        <p:nvPicPr>
          <p:cNvPr id="5"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6"/>
          <a:stretch>
            <a:fillRect/>
          </a:stretch>
        </p:blipFill>
        <p:spPr>
          <a:xfrm>
            <a:off x="990600" y="2209800"/>
            <a:ext cx="5943600" cy="3780790"/>
          </a:xfrm>
          <a:prstGeom prst="rect">
            <a:avLst/>
          </a:prstGeom>
        </p:spPr>
      </p:pic>
      <p:sp>
        <p:nvSpPr>
          <p:cNvPr id="9" name="Right Arrow 8"/>
          <p:cNvSpPr/>
          <p:nvPr/>
        </p:nvSpPr>
        <p:spPr>
          <a:xfrm rot="10800000">
            <a:off x="5029200" y="4100195"/>
            <a:ext cx="700087"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6126163"/>
            <a:ext cx="609600" cy="609600"/>
          </a:xfrm>
          <a:prstGeom prst="rect">
            <a:avLst/>
          </a:prstGeom>
        </p:spPr>
      </p:pic>
    </p:spTree>
    <p:extLst>
      <p:ext uri="{BB962C8B-B14F-4D97-AF65-F5344CB8AC3E}">
        <p14:creationId xmlns:p14="http://schemas.microsoft.com/office/powerpoint/2010/main" val="2333667278"/>
      </p:ext>
    </p:extLst>
  </p:cSld>
  <p:clrMapOvr>
    <a:masterClrMapping/>
  </p:clrMapOvr>
  <mc:AlternateContent xmlns:mc="http://schemas.openxmlformats.org/markup-compatibility/2006" xmlns:p14="http://schemas.microsoft.com/office/powerpoint/2010/main">
    <mc:Choice Requires="p14">
      <p:transition spd="slow" p14:dur="2000" advTm="4554"/>
    </mc:Choice>
    <mc:Fallback xmlns="">
      <p:transition spd="slow" advTm="45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49"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Main Functions</a:t>
            </a:r>
            <a:endParaRPr lang="en-US" dirty="0"/>
          </a:p>
        </p:txBody>
      </p:sp>
      <p:sp>
        <p:nvSpPr>
          <p:cNvPr id="3" name="Content Placeholder 2"/>
          <p:cNvSpPr>
            <a:spLocks noGrp="1"/>
          </p:cNvSpPr>
          <p:nvPr>
            <p:ph idx="1"/>
          </p:nvPr>
        </p:nvSpPr>
        <p:spPr>
          <a:xfrm>
            <a:off x="457200" y="1600200"/>
            <a:ext cx="8077200" cy="1295399"/>
          </a:xfrm>
        </p:spPr>
        <p:txBody>
          <a:bodyPr>
            <a:noAutofit/>
          </a:bodyPr>
          <a:lstStyle/>
          <a:p>
            <a:pPr marL="0" lvl="0" indent="0">
              <a:buNone/>
            </a:pPr>
            <a:r>
              <a:rPr lang="en-US" sz="2800" dirty="0" smtClean="0">
                <a:solidFill>
                  <a:schemeClr val="accent4"/>
                </a:solidFill>
              </a:rPr>
              <a:t>B. </a:t>
            </a:r>
            <a:r>
              <a:rPr lang="en-US" sz="2800" u="sng" dirty="0" smtClean="0">
                <a:solidFill>
                  <a:schemeClr val="accent4"/>
                </a:solidFill>
              </a:rPr>
              <a:t>Listings </a:t>
            </a:r>
            <a:r>
              <a:rPr lang="en-US" sz="2800" u="sng" dirty="0">
                <a:solidFill>
                  <a:schemeClr val="accent4"/>
                </a:solidFill>
              </a:rPr>
              <a:t>of </a:t>
            </a:r>
            <a:r>
              <a:rPr lang="en-US" sz="2800" u="sng" dirty="0" smtClean="0">
                <a:solidFill>
                  <a:schemeClr val="accent4"/>
                </a:solidFill>
              </a:rPr>
              <a:t>Screened Participants With One </a:t>
            </a:r>
            <a:r>
              <a:rPr lang="en-US" sz="2800" u="sng" dirty="0">
                <a:solidFill>
                  <a:schemeClr val="accent4"/>
                </a:solidFill>
              </a:rPr>
              <a:t>or </a:t>
            </a:r>
            <a:r>
              <a:rPr lang="en-US" sz="2800" u="sng" dirty="0" smtClean="0">
                <a:solidFill>
                  <a:schemeClr val="accent4"/>
                </a:solidFill>
              </a:rPr>
              <a:t>Two Weeks Left </a:t>
            </a:r>
            <a:r>
              <a:rPr lang="en-US" sz="2800" u="sng" dirty="0">
                <a:solidFill>
                  <a:schemeClr val="accent4"/>
                </a:solidFill>
              </a:rPr>
              <a:t>to </a:t>
            </a:r>
            <a:r>
              <a:rPr lang="en-US" sz="2800" u="sng" dirty="0" smtClean="0">
                <a:solidFill>
                  <a:schemeClr val="accent4"/>
                </a:solidFill>
              </a:rPr>
              <a:t>Enroll</a:t>
            </a:r>
            <a:endParaRPr lang="en-US" sz="2800" u="sng" dirty="0">
              <a:solidFill>
                <a:schemeClr val="accent4"/>
              </a:solidFill>
            </a:endParaRPr>
          </a:p>
          <a:p>
            <a:pPr marL="0" indent="0">
              <a:spcBef>
                <a:spcPts val="0"/>
              </a:spcBef>
              <a:buClr>
                <a:schemeClr val="accent3"/>
              </a:buClr>
              <a:buSzPct val="125000"/>
              <a:buNone/>
            </a:pPr>
            <a:endParaRPr lang="en-US" sz="2800" dirty="0" smtClean="0"/>
          </a:p>
        </p:txBody>
      </p:sp>
      <p:pic>
        <p:nvPicPr>
          <p:cNvPr id="5"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p:nvPr/>
        </p:nvPicPr>
        <p:blipFill>
          <a:blip r:embed="rId6"/>
          <a:stretch>
            <a:fillRect/>
          </a:stretch>
        </p:blipFill>
        <p:spPr>
          <a:xfrm>
            <a:off x="1600200" y="2743200"/>
            <a:ext cx="5638800" cy="1981201"/>
          </a:xfrm>
          <a:prstGeom prst="rect">
            <a:avLst/>
          </a:prstGeom>
          <a:ln>
            <a:solidFill>
              <a:schemeClr val="tx1"/>
            </a:solidFill>
          </a:ln>
        </p:spPr>
      </p:pic>
      <p:pic>
        <p:nvPicPr>
          <p:cNvPr id="4" name="Picture 3"/>
          <p:cNvPicPr>
            <a:picLocks noChangeAspect="1"/>
          </p:cNvPicPr>
          <p:nvPr/>
        </p:nvPicPr>
        <p:blipFill>
          <a:blip r:embed="rId7"/>
          <a:stretch>
            <a:fillRect/>
          </a:stretch>
        </p:blipFill>
        <p:spPr>
          <a:xfrm>
            <a:off x="1584962" y="4800601"/>
            <a:ext cx="5654038" cy="1600200"/>
          </a:xfrm>
          <a:prstGeom prst="rect">
            <a:avLst/>
          </a:prstGeom>
          <a:ln>
            <a:solidFill>
              <a:schemeClr val="tx1"/>
            </a:solidFill>
          </a:ln>
        </p:spPr>
      </p:pic>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096001"/>
            <a:ext cx="609600" cy="609600"/>
          </a:xfrm>
          <a:prstGeom prst="rect">
            <a:avLst/>
          </a:prstGeom>
        </p:spPr>
      </p:pic>
    </p:spTree>
    <p:extLst>
      <p:ext uri="{BB962C8B-B14F-4D97-AF65-F5344CB8AC3E}">
        <p14:creationId xmlns:p14="http://schemas.microsoft.com/office/powerpoint/2010/main" val="1307792498"/>
      </p:ext>
    </p:extLst>
  </p:cSld>
  <p:clrMapOvr>
    <a:masterClrMapping/>
  </p:clrMapOvr>
  <mc:AlternateContent xmlns:mc="http://schemas.openxmlformats.org/markup-compatibility/2006" xmlns:p14="http://schemas.microsoft.com/office/powerpoint/2010/main">
    <mc:Choice Requires="p14">
      <p:transition spd="slow" p14:dur="2000" advTm="4554"/>
    </mc:Choice>
    <mc:Fallback xmlns="">
      <p:transition spd="slow" advTm="45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81"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Main Functions</a:t>
            </a:r>
            <a:endParaRPr lang="en-US" dirty="0"/>
          </a:p>
        </p:txBody>
      </p:sp>
      <p:sp>
        <p:nvSpPr>
          <p:cNvPr id="3" name="Content Placeholder 2"/>
          <p:cNvSpPr>
            <a:spLocks noGrp="1"/>
          </p:cNvSpPr>
          <p:nvPr>
            <p:ph idx="1"/>
          </p:nvPr>
        </p:nvSpPr>
        <p:spPr>
          <a:xfrm>
            <a:off x="457200" y="1600201"/>
            <a:ext cx="8077200" cy="609600"/>
          </a:xfrm>
        </p:spPr>
        <p:txBody>
          <a:bodyPr>
            <a:noAutofit/>
          </a:bodyPr>
          <a:lstStyle/>
          <a:p>
            <a:pPr marL="0" lvl="0" indent="0">
              <a:buNone/>
            </a:pPr>
            <a:r>
              <a:rPr lang="en-US" sz="2800" dirty="0" smtClean="0">
                <a:solidFill>
                  <a:schemeClr val="accent3"/>
                </a:solidFill>
              </a:rPr>
              <a:t>C. </a:t>
            </a:r>
            <a:r>
              <a:rPr lang="en-US" sz="2800" u="sng" dirty="0">
                <a:solidFill>
                  <a:schemeClr val="accent3"/>
                </a:solidFill>
              </a:rPr>
              <a:t>Summary </a:t>
            </a:r>
            <a:r>
              <a:rPr lang="en-US" sz="2800" u="sng" dirty="0" smtClean="0">
                <a:solidFill>
                  <a:schemeClr val="accent3"/>
                </a:solidFill>
              </a:rPr>
              <a:t>Screening and Enrollment Reports</a:t>
            </a:r>
            <a:endParaRPr lang="en-US" sz="2800" u="sng" dirty="0">
              <a:solidFill>
                <a:schemeClr val="accent3"/>
              </a:solidFill>
            </a:endParaRPr>
          </a:p>
          <a:p>
            <a:pPr marL="0" indent="0">
              <a:spcBef>
                <a:spcPts val="0"/>
              </a:spcBef>
              <a:buClr>
                <a:schemeClr val="accent3"/>
              </a:buClr>
              <a:buSzPct val="125000"/>
              <a:buNone/>
            </a:pPr>
            <a:endParaRPr lang="en-US" sz="2800" dirty="0" smtClean="0"/>
          </a:p>
        </p:txBody>
      </p:sp>
      <p:pic>
        <p:nvPicPr>
          <p:cNvPr id="5"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6"/>
          <a:stretch>
            <a:fillRect/>
          </a:stretch>
        </p:blipFill>
        <p:spPr>
          <a:xfrm>
            <a:off x="1803495" y="2344136"/>
            <a:ext cx="5384609" cy="1840749"/>
          </a:xfrm>
          <a:prstGeom prst="rect">
            <a:avLst/>
          </a:prstGeom>
          <a:ln>
            <a:solidFill>
              <a:schemeClr val="tx1"/>
            </a:solidFill>
          </a:ln>
        </p:spPr>
      </p:pic>
      <p:pic>
        <p:nvPicPr>
          <p:cNvPr id="7" name="Picture 6"/>
          <p:cNvPicPr/>
          <p:nvPr/>
        </p:nvPicPr>
        <p:blipFill>
          <a:blip r:embed="rId7"/>
          <a:stretch>
            <a:fillRect/>
          </a:stretch>
        </p:blipFill>
        <p:spPr>
          <a:xfrm>
            <a:off x="2247899" y="4319220"/>
            <a:ext cx="4495800" cy="2463770"/>
          </a:xfrm>
          <a:prstGeom prst="rect">
            <a:avLst/>
          </a:prstGeom>
          <a:ln>
            <a:solidFill>
              <a:schemeClr val="tx1"/>
            </a:solidFill>
          </a:ln>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 y="6132428"/>
            <a:ext cx="685800" cy="609600"/>
          </a:xfrm>
          <a:prstGeom prst="rect">
            <a:avLst/>
          </a:prstGeom>
        </p:spPr>
      </p:pic>
    </p:spTree>
    <p:extLst>
      <p:ext uri="{BB962C8B-B14F-4D97-AF65-F5344CB8AC3E}">
        <p14:creationId xmlns:p14="http://schemas.microsoft.com/office/powerpoint/2010/main" val="3938179021"/>
      </p:ext>
    </p:extLst>
  </p:cSld>
  <p:clrMapOvr>
    <a:masterClrMapping/>
  </p:clrMapOvr>
  <mc:AlternateContent xmlns:mc="http://schemas.openxmlformats.org/markup-compatibility/2006" xmlns:p14="http://schemas.microsoft.com/office/powerpoint/2010/main">
    <mc:Choice Requires="p14">
      <p:transition spd="slow" p14:dur="2000" advTm="4554"/>
    </mc:Choice>
    <mc:Fallback xmlns="">
      <p:transition spd="slow" advTm="45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49"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0</TotalTime>
  <Words>1594</Words>
  <Application>Microsoft Office PowerPoint</Application>
  <PresentationFormat>On-screen Show (4:3)</PresentationFormat>
  <Paragraphs>99</Paragraphs>
  <Slides>15</Slides>
  <Notes>15</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Participant Tracking Database (PTD) Overview</vt:lpstr>
      <vt:lpstr>Database Main Functions</vt:lpstr>
      <vt:lpstr>Database Main Functions</vt:lpstr>
      <vt:lpstr>Database Main Functions</vt:lpstr>
      <vt:lpstr>Database Main Functions</vt:lpstr>
      <vt:lpstr>Database Main Functions</vt:lpstr>
      <vt:lpstr>Database Main Functions</vt:lpstr>
      <vt:lpstr>Database Main Functions</vt:lpstr>
      <vt:lpstr>Database Main Functions</vt:lpstr>
      <vt:lpstr>Database Main Functions</vt:lpstr>
      <vt:lpstr>PTD User Manual</vt:lpstr>
      <vt:lpstr>Database Logistics</vt:lpstr>
      <vt:lpstr>Password Encryption and Security</vt:lpstr>
      <vt:lpstr>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2016-08-11T11:53:38Z</dcterms:created>
  <dcterms:modified xsi:type="dcterms:W3CDTF">2016-08-11T11:54:13Z</dcterms:modified>
</cp:coreProperties>
</file>